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5"/>
  </p:notesMasterIdLst>
  <p:handoutMasterIdLst>
    <p:handoutMasterId r:id="rId126"/>
  </p:handoutMasterIdLst>
  <p:sldIdLst>
    <p:sldId id="257" r:id="rId5"/>
    <p:sldId id="402" r:id="rId6"/>
    <p:sldId id="282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406" r:id="rId15"/>
    <p:sldId id="407" r:id="rId16"/>
    <p:sldId id="281" r:id="rId17"/>
    <p:sldId id="408" r:id="rId18"/>
    <p:sldId id="283" r:id="rId19"/>
    <p:sldId id="284" r:id="rId20"/>
    <p:sldId id="286" r:id="rId21"/>
    <p:sldId id="285" r:id="rId22"/>
    <p:sldId id="290" r:id="rId23"/>
    <p:sldId id="391" r:id="rId24"/>
    <p:sldId id="403" r:id="rId25"/>
    <p:sldId id="392" r:id="rId26"/>
    <p:sldId id="393" r:id="rId27"/>
    <p:sldId id="394" r:id="rId28"/>
    <p:sldId id="288" r:id="rId29"/>
    <p:sldId id="395" r:id="rId30"/>
    <p:sldId id="404" r:id="rId31"/>
    <p:sldId id="397" r:id="rId32"/>
    <p:sldId id="398" r:id="rId33"/>
    <p:sldId id="399" r:id="rId34"/>
    <p:sldId id="400" r:id="rId35"/>
    <p:sldId id="299" r:id="rId36"/>
    <p:sldId id="401" r:id="rId37"/>
    <p:sldId id="405" r:id="rId38"/>
    <p:sldId id="332" r:id="rId39"/>
    <p:sldId id="260" r:id="rId40"/>
    <p:sldId id="380" r:id="rId41"/>
    <p:sldId id="381" r:id="rId42"/>
    <p:sldId id="325" r:id="rId43"/>
    <p:sldId id="382" r:id="rId44"/>
    <p:sldId id="331" r:id="rId45"/>
    <p:sldId id="383" r:id="rId46"/>
    <p:sldId id="326" r:id="rId47"/>
    <p:sldId id="318" r:id="rId48"/>
    <p:sldId id="320" r:id="rId49"/>
    <p:sldId id="324" r:id="rId50"/>
    <p:sldId id="316" r:id="rId51"/>
    <p:sldId id="319" r:id="rId52"/>
    <p:sldId id="327" r:id="rId53"/>
    <p:sldId id="268" r:id="rId54"/>
    <p:sldId id="330" r:id="rId55"/>
    <p:sldId id="259" r:id="rId56"/>
    <p:sldId id="263" r:id="rId57"/>
    <p:sldId id="261" r:id="rId58"/>
    <p:sldId id="262" r:id="rId59"/>
    <p:sldId id="409" r:id="rId60"/>
    <p:sldId id="271" r:id="rId61"/>
    <p:sldId id="410" r:id="rId62"/>
    <p:sldId id="411" r:id="rId63"/>
    <p:sldId id="265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287" r:id="rId75"/>
    <p:sldId id="422" r:id="rId76"/>
    <p:sldId id="386" r:id="rId77"/>
    <p:sldId id="387" r:id="rId78"/>
    <p:sldId id="388" r:id="rId79"/>
    <p:sldId id="389" r:id="rId80"/>
    <p:sldId id="423" r:id="rId81"/>
    <p:sldId id="424" r:id="rId82"/>
    <p:sldId id="425" r:id="rId83"/>
    <p:sldId id="426" r:id="rId84"/>
    <p:sldId id="427" r:id="rId85"/>
    <p:sldId id="428" r:id="rId86"/>
    <p:sldId id="429" r:id="rId87"/>
    <p:sldId id="430" r:id="rId88"/>
    <p:sldId id="431" r:id="rId89"/>
    <p:sldId id="432" r:id="rId90"/>
    <p:sldId id="433" r:id="rId91"/>
    <p:sldId id="289" r:id="rId92"/>
    <p:sldId id="291" r:id="rId93"/>
    <p:sldId id="292" r:id="rId94"/>
    <p:sldId id="349" r:id="rId95"/>
    <p:sldId id="350" r:id="rId96"/>
    <p:sldId id="351" r:id="rId97"/>
    <p:sldId id="352" r:id="rId98"/>
    <p:sldId id="353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6" r:id="rId118"/>
    <p:sldId id="384" r:id="rId119"/>
    <p:sldId id="385" r:id="rId120"/>
    <p:sldId id="379" r:id="rId121"/>
    <p:sldId id="373" r:id="rId122"/>
    <p:sldId id="374" r:id="rId123"/>
    <p:sldId id="375" r:id="rId1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>
      <p:cViewPr varScale="1">
        <p:scale>
          <a:sx n="86" d="100"/>
          <a:sy n="86" d="100"/>
        </p:scale>
        <p:origin x="590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hyperlink" Target="https://en.wikipedia.org/wiki/Frequency-shift_keying%23Gaussian_frequency-shift_keying" TargetMode="Externa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76.png"/><Relationship Id="rId7" Type="http://schemas.openxmlformats.org/officeDocument/2006/relationships/hyperlink" Target="https://en.wikipedia.org/wiki/Frequency-shift_keying%23Gaussian_frequency-shift_keying" TargetMode="External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75.svg"/><Relationship Id="rId16" Type="http://schemas.openxmlformats.org/officeDocument/2006/relationships/image" Target="../media/image88.png"/><Relationship Id="rId1" Type="http://schemas.openxmlformats.org/officeDocument/2006/relationships/image" Target="../media/image74.png"/><Relationship Id="rId6" Type="http://schemas.openxmlformats.org/officeDocument/2006/relationships/image" Target="../media/image79.svg"/><Relationship Id="rId11" Type="http://schemas.openxmlformats.org/officeDocument/2006/relationships/image" Target="../media/image83.svg"/><Relationship Id="rId5" Type="http://schemas.openxmlformats.org/officeDocument/2006/relationships/image" Target="../media/image78.pn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77.sv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02314-4604-4D74-97C7-5397C8BC60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71BF1-C4A6-4EA1-A988-CBF9CF8E56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1-transceiver module</a:t>
          </a:r>
          <a:endParaRPr lang="en-US"/>
        </a:p>
      </dgm:t>
    </dgm:pt>
    <dgm:pt modelId="{72C22599-6F3E-449F-8415-ABACD0457B7E}" type="parTrans" cxnId="{4A7666DE-994B-465A-B8F0-DD8E85AEDCB2}">
      <dgm:prSet/>
      <dgm:spPr/>
      <dgm:t>
        <a:bodyPr/>
        <a:lstStyle/>
        <a:p>
          <a:endParaRPr lang="en-US"/>
        </a:p>
      </dgm:t>
    </dgm:pt>
    <dgm:pt modelId="{684FF9D4-DBEB-4D3B-82E1-6CC1D7C720F5}" type="sibTrans" cxnId="{4A7666DE-994B-465A-B8F0-DD8E85AEDCB2}">
      <dgm:prSet/>
      <dgm:spPr/>
      <dgm:t>
        <a:bodyPr/>
        <a:lstStyle/>
        <a:p>
          <a:endParaRPr lang="en-US"/>
        </a:p>
      </dgm:t>
    </dgm:pt>
    <dgm:pt modelId="{500B08DE-4433-42A0-92E3-028DFC999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2-The nRF24L01 module is available for less than two dollars</a:t>
          </a:r>
          <a:endParaRPr lang="en-US"/>
        </a:p>
      </dgm:t>
    </dgm:pt>
    <dgm:pt modelId="{AD11ABDD-9156-4EC6-9CA7-D35ACBDFF83E}" type="parTrans" cxnId="{3931D11E-ABAF-4765-AB56-D1CE2C094CC1}">
      <dgm:prSet/>
      <dgm:spPr/>
      <dgm:t>
        <a:bodyPr/>
        <a:lstStyle/>
        <a:p>
          <a:endParaRPr lang="en-US"/>
        </a:p>
      </dgm:t>
    </dgm:pt>
    <dgm:pt modelId="{3D6B6BED-51D3-4F1C-89B0-35D9876DDBB9}" type="sibTrans" cxnId="{3931D11E-ABAF-4765-AB56-D1CE2C094CC1}">
      <dgm:prSet/>
      <dgm:spPr/>
      <dgm:t>
        <a:bodyPr/>
        <a:lstStyle/>
        <a:p>
          <a:endParaRPr lang="en-US"/>
        </a:p>
      </dgm:t>
    </dgm:pt>
    <dgm:pt modelId="{7B1D86A3-9C8C-478F-A847-EFD76ED63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3-uses </a:t>
          </a:r>
          <a:r>
            <a:rPr lang="en-US" b="0" i="0">
              <a:hlinkClick xmlns:r="http://schemas.openxmlformats.org/officeDocument/2006/relationships" r:id="rId1"/>
            </a:rPr>
            <a:t>GFSK modulation</a:t>
          </a:r>
          <a:r>
            <a:rPr lang="en-US" b="0" i="0"/>
            <a:t> for data transmission</a:t>
          </a:r>
          <a:endParaRPr lang="en-US"/>
        </a:p>
      </dgm:t>
    </dgm:pt>
    <dgm:pt modelId="{05B0A4F6-E3FF-44F5-8747-57624B385266}" type="parTrans" cxnId="{AF4BDD75-EF6A-4021-8BBB-CA671C9447D4}">
      <dgm:prSet/>
      <dgm:spPr/>
      <dgm:t>
        <a:bodyPr/>
        <a:lstStyle/>
        <a:p>
          <a:endParaRPr lang="en-US"/>
        </a:p>
      </dgm:t>
    </dgm:pt>
    <dgm:pt modelId="{107000CC-6962-4AE0-98FD-799B446D480C}" type="sibTrans" cxnId="{AF4BDD75-EF6A-4021-8BBB-CA671C9447D4}">
      <dgm:prSet/>
      <dgm:spPr/>
      <dgm:t>
        <a:bodyPr/>
        <a:lstStyle/>
        <a:p>
          <a:endParaRPr lang="en-US"/>
        </a:p>
      </dgm:t>
    </dgm:pt>
    <dgm:pt modelId="{10D9F666-DB36-4894-8202-3717BD377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4-The data transfer rate is configurable and 5-can be set to 250kbps, 1Mbps, or 2Mbps</a:t>
          </a:r>
          <a:endParaRPr lang="en-US"/>
        </a:p>
      </dgm:t>
    </dgm:pt>
    <dgm:pt modelId="{1F78D643-3247-4AFB-A544-89B9F8CDE224}" type="parTrans" cxnId="{FC4FA540-6EE1-4A7D-85E2-196E10C5E5E4}">
      <dgm:prSet/>
      <dgm:spPr/>
      <dgm:t>
        <a:bodyPr/>
        <a:lstStyle/>
        <a:p>
          <a:endParaRPr lang="en-US"/>
        </a:p>
      </dgm:t>
    </dgm:pt>
    <dgm:pt modelId="{1FFE4C07-1987-4E8F-9F52-DB2DD80566CE}" type="sibTrans" cxnId="{FC4FA540-6EE1-4A7D-85E2-196E10C5E5E4}">
      <dgm:prSet/>
      <dgm:spPr/>
      <dgm:t>
        <a:bodyPr/>
        <a:lstStyle/>
        <a:p>
          <a:endParaRPr lang="en-US"/>
        </a:p>
      </dgm:t>
    </dgm:pt>
    <dgm:pt modelId="{F96A1E2E-DCDF-406C-A40B-BCE4A3D54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6-voltage ranges from 1.9 to 3.9V</a:t>
          </a:r>
          <a:endParaRPr lang="en-US"/>
        </a:p>
      </dgm:t>
    </dgm:pt>
    <dgm:pt modelId="{30CEB4DE-6EB3-4CC8-B55F-2488440DF6A4}" type="parTrans" cxnId="{B4A5CA33-446B-4B8E-A174-9FFFE950742E}">
      <dgm:prSet/>
      <dgm:spPr/>
      <dgm:t>
        <a:bodyPr/>
        <a:lstStyle/>
        <a:p>
          <a:endParaRPr lang="en-US"/>
        </a:p>
      </dgm:t>
    </dgm:pt>
    <dgm:pt modelId="{BC984CB6-1EA8-4C1B-BA86-57D8FDCB6E3D}" type="sibTrans" cxnId="{B4A5CA33-446B-4B8E-A174-9FFFE950742E}">
      <dgm:prSet/>
      <dgm:spPr/>
      <dgm:t>
        <a:bodyPr/>
        <a:lstStyle/>
        <a:p>
          <a:endParaRPr lang="en-US"/>
        </a:p>
      </dgm:t>
    </dgm:pt>
    <dgm:pt modelId="{77A79289-93B7-42E0-96CC-863E627D2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7-the module consumes only 12 mA during transmission</a:t>
          </a:r>
          <a:endParaRPr lang="en-US"/>
        </a:p>
      </dgm:t>
    </dgm:pt>
    <dgm:pt modelId="{5B574270-A30E-4F25-9203-FDEA512218DE}" type="parTrans" cxnId="{F7DD2D1F-DA1D-40CA-8D95-2C664068FC66}">
      <dgm:prSet/>
      <dgm:spPr/>
      <dgm:t>
        <a:bodyPr/>
        <a:lstStyle/>
        <a:p>
          <a:endParaRPr lang="en-US"/>
        </a:p>
      </dgm:t>
    </dgm:pt>
    <dgm:pt modelId="{48869567-6846-4EF3-BEC9-3A9C362DD1A8}" type="sibTrans" cxnId="{F7DD2D1F-DA1D-40CA-8D95-2C664068FC66}">
      <dgm:prSet/>
      <dgm:spPr/>
      <dgm:t>
        <a:bodyPr/>
        <a:lstStyle/>
        <a:p>
          <a:endParaRPr lang="en-US"/>
        </a:p>
      </dgm:t>
    </dgm:pt>
    <dgm:pt modelId="{E7F4E10D-B71A-42D5-B895-A2076BDFB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8-And the best part is that it consumes only 26 µA in standby mode and 900 nA in power down mode.</a:t>
          </a:r>
          <a:endParaRPr lang="en-US"/>
        </a:p>
      </dgm:t>
    </dgm:pt>
    <dgm:pt modelId="{3DF86D6D-EC6D-43D0-B76E-38998B57B5BC}" type="parTrans" cxnId="{5DF3E94C-8659-45EC-9E45-B9FEAC362B73}">
      <dgm:prSet/>
      <dgm:spPr/>
      <dgm:t>
        <a:bodyPr/>
        <a:lstStyle/>
        <a:p>
          <a:endParaRPr lang="en-US"/>
        </a:p>
      </dgm:t>
    </dgm:pt>
    <dgm:pt modelId="{610C69FF-063E-4ED5-9AD5-594A847DF53A}" type="sibTrans" cxnId="{5DF3E94C-8659-45EC-9E45-B9FEAC362B73}">
      <dgm:prSet/>
      <dgm:spPr/>
      <dgm:t>
        <a:bodyPr/>
        <a:lstStyle/>
        <a:p>
          <a:endParaRPr lang="en-US"/>
        </a:p>
      </dgm:t>
    </dgm:pt>
    <dgm:pt modelId="{4AE31976-661F-4926-B06F-43113566C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9-</a:t>
          </a:r>
          <a:r>
            <a:rPr lang="en-US" b="0" i="0"/>
            <a:t>Communication Range800+ m (line of sight)</a:t>
          </a:r>
          <a:endParaRPr lang="en-US"/>
        </a:p>
      </dgm:t>
    </dgm:pt>
    <dgm:pt modelId="{10F31E69-DDA8-4B9B-9FAF-71390BBFFFE3}" type="parTrans" cxnId="{CC13D1D0-61A8-4E04-90D0-C89FE67FC58B}">
      <dgm:prSet/>
      <dgm:spPr/>
      <dgm:t>
        <a:bodyPr/>
        <a:lstStyle/>
        <a:p>
          <a:endParaRPr lang="en-US"/>
        </a:p>
      </dgm:t>
    </dgm:pt>
    <dgm:pt modelId="{F3481A0D-2827-4FB8-BFE0-FF9CE8AB31EC}" type="sibTrans" cxnId="{CC13D1D0-61A8-4E04-90D0-C89FE67FC58B}">
      <dgm:prSet/>
      <dgm:spPr/>
      <dgm:t>
        <a:bodyPr/>
        <a:lstStyle/>
        <a:p>
          <a:endParaRPr lang="en-US"/>
        </a:p>
      </dgm:t>
    </dgm:pt>
    <dgm:pt modelId="{DF4A38BB-10C5-4F11-96BF-7405E322BF87}" type="pres">
      <dgm:prSet presAssocID="{B2802314-4604-4D74-97C7-5397C8BC60E9}" presName="root" presStyleCnt="0">
        <dgm:presLayoutVars>
          <dgm:dir/>
          <dgm:resizeHandles val="exact"/>
        </dgm:presLayoutVars>
      </dgm:prSet>
      <dgm:spPr/>
    </dgm:pt>
    <dgm:pt modelId="{5B2BBD07-999E-4873-83E6-12FF9EB15F68}" type="pres">
      <dgm:prSet presAssocID="{04E71BF1-C4A6-4EA1-A988-CBF9CF8E56F0}" presName="compNode" presStyleCnt="0"/>
      <dgm:spPr/>
    </dgm:pt>
    <dgm:pt modelId="{6FA7A05C-5736-4454-A2A0-6FE96695A5C9}" type="pres">
      <dgm:prSet presAssocID="{04E71BF1-C4A6-4EA1-A988-CBF9CF8E56F0}" presName="iconRect" presStyleLbl="node1" presStyleIdx="0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Panels"/>
        </a:ext>
      </dgm:extLst>
    </dgm:pt>
    <dgm:pt modelId="{F1FB98D3-1404-4FA5-80A8-909C16809711}" type="pres">
      <dgm:prSet presAssocID="{04E71BF1-C4A6-4EA1-A988-CBF9CF8E56F0}" presName="spaceRect" presStyleCnt="0"/>
      <dgm:spPr/>
    </dgm:pt>
    <dgm:pt modelId="{2A4844C2-A435-4F4B-AA33-26A1C11F940B}" type="pres">
      <dgm:prSet presAssocID="{04E71BF1-C4A6-4EA1-A988-CBF9CF8E56F0}" presName="textRect" presStyleLbl="revTx" presStyleIdx="0" presStyleCnt="8">
        <dgm:presLayoutVars>
          <dgm:chMax val="1"/>
          <dgm:chPref val="1"/>
        </dgm:presLayoutVars>
      </dgm:prSet>
      <dgm:spPr/>
    </dgm:pt>
    <dgm:pt modelId="{2F3F2079-8AD8-4BF0-BFBA-6AF3E613EAED}" type="pres">
      <dgm:prSet presAssocID="{684FF9D4-DBEB-4D3B-82E1-6CC1D7C720F5}" presName="sibTrans" presStyleCnt="0"/>
      <dgm:spPr/>
    </dgm:pt>
    <dgm:pt modelId="{6D8E2EB0-B195-4A01-A473-DF170147AFF0}" type="pres">
      <dgm:prSet presAssocID="{500B08DE-4433-42A0-92E3-028DFC9990E6}" presName="compNode" presStyleCnt="0"/>
      <dgm:spPr/>
    </dgm:pt>
    <dgm:pt modelId="{C83356D9-79A5-4C03-8694-B3552D3087D7}" type="pres">
      <dgm:prSet presAssocID="{500B08DE-4433-42A0-92E3-028DFC9990E6}" presName="iconRect" presStyleLbl="node1" presStyleIdx="1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8EB5E6C-3B6A-4EB3-A882-52E2AC2A460B}" type="pres">
      <dgm:prSet presAssocID="{500B08DE-4433-42A0-92E3-028DFC9990E6}" presName="spaceRect" presStyleCnt="0"/>
      <dgm:spPr/>
    </dgm:pt>
    <dgm:pt modelId="{E1FC75B2-9235-4671-A1CA-6CEE0B6E30A5}" type="pres">
      <dgm:prSet presAssocID="{500B08DE-4433-42A0-92E3-028DFC9990E6}" presName="textRect" presStyleLbl="revTx" presStyleIdx="1" presStyleCnt="8">
        <dgm:presLayoutVars>
          <dgm:chMax val="1"/>
          <dgm:chPref val="1"/>
        </dgm:presLayoutVars>
      </dgm:prSet>
      <dgm:spPr/>
    </dgm:pt>
    <dgm:pt modelId="{A381B0BE-8F23-451F-99CC-FBC405A063AB}" type="pres">
      <dgm:prSet presAssocID="{3D6B6BED-51D3-4F1C-89B0-35D9876DDBB9}" presName="sibTrans" presStyleCnt="0"/>
      <dgm:spPr/>
    </dgm:pt>
    <dgm:pt modelId="{003809A5-D0E1-4965-8812-0AF1CD575D28}" type="pres">
      <dgm:prSet presAssocID="{7B1D86A3-9C8C-478F-A847-EFD76ED63755}" presName="compNode" presStyleCnt="0"/>
      <dgm:spPr/>
    </dgm:pt>
    <dgm:pt modelId="{5015CBA9-F921-4DF6-BDC3-D24C1D555F19}" type="pres">
      <dgm:prSet presAssocID="{7B1D86A3-9C8C-478F-A847-EFD76ED63755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EB5C189-B17B-47B9-B3E8-36B844F08161}" type="pres">
      <dgm:prSet presAssocID="{7B1D86A3-9C8C-478F-A847-EFD76ED63755}" presName="spaceRect" presStyleCnt="0"/>
      <dgm:spPr/>
    </dgm:pt>
    <dgm:pt modelId="{3DAA9EDF-6772-47CB-83E7-DB7D050293D3}" type="pres">
      <dgm:prSet presAssocID="{7B1D86A3-9C8C-478F-A847-EFD76ED63755}" presName="textRect" presStyleLbl="revTx" presStyleIdx="2" presStyleCnt="8">
        <dgm:presLayoutVars>
          <dgm:chMax val="1"/>
          <dgm:chPref val="1"/>
        </dgm:presLayoutVars>
      </dgm:prSet>
      <dgm:spPr/>
    </dgm:pt>
    <dgm:pt modelId="{FF362CD1-1D3F-44AF-AF11-0C1E0BF27A27}" type="pres">
      <dgm:prSet presAssocID="{107000CC-6962-4AE0-98FD-799B446D480C}" presName="sibTrans" presStyleCnt="0"/>
      <dgm:spPr/>
    </dgm:pt>
    <dgm:pt modelId="{6174C80C-DC4E-4B9B-BAF5-87A9B3424D07}" type="pres">
      <dgm:prSet presAssocID="{10D9F666-DB36-4894-8202-3717BD37716F}" presName="compNode" presStyleCnt="0"/>
      <dgm:spPr/>
    </dgm:pt>
    <dgm:pt modelId="{37DD095C-4FF8-472F-87C7-962AE2D771B1}" type="pres">
      <dgm:prSet presAssocID="{10D9F666-DB36-4894-8202-3717BD37716F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8434F1A-181A-4DDC-B270-A904C6A0D336}" type="pres">
      <dgm:prSet presAssocID="{10D9F666-DB36-4894-8202-3717BD37716F}" presName="spaceRect" presStyleCnt="0"/>
      <dgm:spPr/>
    </dgm:pt>
    <dgm:pt modelId="{A96A9FFB-C7F4-4160-9550-9AFB2BF7296E}" type="pres">
      <dgm:prSet presAssocID="{10D9F666-DB36-4894-8202-3717BD37716F}" presName="textRect" presStyleLbl="revTx" presStyleIdx="3" presStyleCnt="8">
        <dgm:presLayoutVars>
          <dgm:chMax val="1"/>
          <dgm:chPref val="1"/>
        </dgm:presLayoutVars>
      </dgm:prSet>
      <dgm:spPr/>
    </dgm:pt>
    <dgm:pt modelId="{D466BB8D-BFFB-4304-9C78-C310E9F0DDBA}" type="pres">
      <dgm:prSet presAssocID="{1FFE4C07-1987-4E8F-9F52-DB2DD80566CE}" presName="sibTrans" presStyleCnt="0"/>
      <dgm:spPr/>
    </dgm:pt>
    <dgm:pt modelId="{1BC84ADE-3CF7-44A2-A8AB-41A22F05F0C3}" type="pres">
      <dgm:prSet presAssocID="{F96A1E2E-DCDF-406C-A40B-BCE4A3D543D6}" presName="compNode" presStyleCnt="0"/>
      <dgm:spPr/>
    </dgm:pt>
    <dgm:pt modelId="{B5AD7B34-54A5-4C8B-A4A4-B00DC74C07AC}" type="pres">
      <dgm:prSet presAssocID="{F96A1E2E-DCDF-406C-A40B-BCE4A3D543D6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80B9955-7A9E-47E3-A463-19A098C63F29}" type="pres">
      <dgm:prSet presAssocID="{F96A1E2E-DCDF-406C-A40B-BCE4A3D543D6}" presName="spaceRect" presStyleCnt="0"/>
      <dgm:spPr/>
    </dgm:pt>
    <dgm:pt modelId="{26CDB548-1F98-4CFD-81FF-57858C3C9D9A}" type="pres">
      <dgm:prSet presAssocID="{F96A1E2E-DCDF-406C-A40B-BCE4A3D543D6}" presName="textRect" presStyleLbl="revTx" presStyleIdx="4" presStyleCnt="8">
        <dgm:presLayoutVars>
          <dgm:chMax val="1"/>
          <dgm:chPref val="1"/>
        </dgm:presLayoutVars>
      </dgm:prSet>
      <dgm:spPr/>
    </dgm:pt>
    <dgm:pt modelId="{4B9F7FA2-A96F-4CAD-8B04-B0E95295164D}" type="pres">
      <dgm:prSet presAssocID="{BC984CB6-1EA8-4C1B-BA86-57D8FDCB6E3D}" presName="sibTrans" presStyleCnt="0"/>
      <dgm:spPr/>
    </dgm:pt>
    <dgm:pt modelId="{F1A01C6C-EF88-47B4-81D1-A63A1656B244}" type="pres">
      <dgm:prSet presAssocID="{77A79289-93B7-42E0-96CC-863E627D2907}" presName="compNode" presStyleCnt="0"/>
      <dgm:spPr/>
    </dgm:pt>
    <dgm:pt modelId="{43711C73-9B7B-4660-AFC0-4D581BB1E942}" type="pres">
      <dgm:prSet presAssocID="{77A79289-93B7-42E0-96CC-863E627D2907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4743182-FE20-4B31-AA51-1D9D490031E1}" type="pres">
      <dgm:prSet presAssocID="{77A79289-93B7-42E0-96CC-863E627D2907}" presName="spaceRect" presStyleCnt="0"/>
      <dgm:spPr/>
    </dgm:pt>
    <dgm:pt modelId="{47A2DA52-A9B0-48B9-AAC6-DAAD2455B2C4}" type="pres">
      <dgm:prSet presAssocID="{77A79289-93B7-42E0-96CC-863E627D2907}" presName="textRect" presStyleLbl="revTx" presStyleIdx="5" presStyleCnt="8">
        <dgm:presLayoutVars>
          <dgm:chMax val="1"/>
          <dgm:chPref val="1"/>
        </dgm:presLayoutVars>
      </dgm:prSet>
      <dgm:spPr/>
    </dgm:pt>
    <dgm:pt modelId="{A72CEBA0-CD39-4CB4-AD22-F1C6389BBFEF}" type="pres">
      <dgm:prSet presAssocID="{48869567-6846-4EF3-BEC9-3A9C362DD1A8}" presName="sibTrans" presStyleCnt="0"/>
      <dgm:spPr/>
    </dgm:pt>
    <dgm:pt modelId="{741A386D-4BDA-47E4-BFDC-1C39500A80E8}" type="pres">
      <dgm:prSet presAssocID="{E7F4E10D-B71A-42D5-B895-A2076BDFBCF9}" presName="compNode" presStyleCnt="0"/>
      <dgm:spPr/>
    </dgm:pt>
    <dgm:pt modelId="{66FAEFAF-1D51-41F5-97C9-320FE60C5505}" type="pres">
      <dgm:prSet presAssocID="{E7F4E10D-B71A-42D5-B895-A2076BDFBCF9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20F0779F-5FFF-4C01-9F14-27BDA19AEAA4}" type="pres">
      <dgm:prSet presAssocID="{E7F4E10D-B71A-42D5-B895-A2076BDFBCF9}" presName="spaceRect" presStyleCnt="0"/>
      <dgm:spPr/>
    </dgm:pt>
    <dgm:pt modelId="{FD48180F-2BC5-467E-86B9-98B46B5DC662}" type="pres">
      <dgm:prSet presAssocID="{E7F4E10D-B71A-42D5-B895-A2076BDFBCF9}" presName="textRect" presStyleLbl="revTx" presStyleIdx="6" presStyleCnt="8">
        <dgm:presLayoutVars>
          <dgm:chMax val="1"/>
          <dgm:chPref val="1"/>
        </dgm:presLayoutVars>
      </dgm:prSet>
      <dgm:spPr/>
    </dgm:pt>
    <dgm:pt modelId="{BDBB17B8-51FA-4D9F-9DC8-31FEEF001D2B}" type="pres">
      <dgm:prSet presAssocID="{610C69FF-063E-4ED5-9AD5-594A847DF53A}" presName="sibTrans" presStyleCnt="0"/>
      <dgm:spPr/>
    </dgm:pt>
    <dgm:pt modelId="{B96D315A-790C-4288-AAA5-E527FF12D054}" type="pres">
      <dgm:prSet presAssocID="{4AE31976-661F-4926-B06F-43113566C54C}" presName="compNode" presStyleCnt="0"/>
      <dgm:spPr/>
    </dgm:pt>
    <dgm:pt modelId="{A9BD1FB2-7B56-4923-8089-1422A30F4F4F}" type="pres">
      <dgm:prSet presAssocID="{4AE31976-661F-4926-B06F-43113566C54C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87929AD-F750-4714-B6CE-DCD4ACBC5DEF}" type="pres">
      <dgm:prSet presAssocID="{4AE31976-661F-4926-B06F-43113566C54C}" presName="spaceRect" presStyleCnt="0"/>
      <dgm:spPr/>
    </dgm:pt>
    <dgm:pt modelId="{2A9F29EA-70F7-418F-902E-2E37B50B7FD4}" type="pres">
      <dgm:prSet presAssocID="{4AE31976-661F-4926-B06F-43113566C54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F2C5A0D-5A56-4AF8-BBEF-72A064DBBD52}" type="presOf" srcId="{77A79289-93B7-42E0-96CC-863E627D2907}" destId="{47A2DA52-A9B0-48B9-AAC6-DAAD2455B2C4}" srcOrd="0" destOrd="0" presId="urn:microsoft.com/office/officeart/2018/2/layout/IconLabelList"/>
    <dgm:cxn modelId="{3931D11E-ABAF-4765-AB56-D1CE2C094CC1}" srcId="{B2802314-4604-4D74-97C7-5397C8BC60E9}" destId="{500B08DE-4433-42A0-92E3-028DFC9990E6}" srcOrd="1" destOrd="0" parTransId="{AD11ABDD-9156-4EC6-9CA7-D35ACBDFF83E}" sibTransId="{3D6B6BED-51D3-4F1C-89B0-35D9876DDBB9}"/>
    <dgm:cxn modelId="{F7DD2D1F-DA1D-40CA-8D95-2C664068FC66}" srcId="{B2802314-4604-4D74-97C7-5397C8BC60E9}" destId="{77A79289-93B7-42E0-96CC-863E627D2907}" srcOrd="5" destOrd="0" parTransId="{5B574270-A30E-4F25-9203-FDEA512218DE}" sibTransId="{48869567-6846-4EF3-BEC9-3A9C362DD1A8}"/>
    <dgm:cxn modelId="{39DD3322-444D-4284-AEE8-2EEC355023BB}" type="presOf" srcId="{B2802314-4604-4D74-97C7-5397C8BC60E9}" destId="{DF4A38BB-10C5-4F11-96BF-7405E322BF87}" srcOrd="0" destOrd="0" presId="urn:microsoft.com/office/officeart/2018/2/layout/IconLabelList"/>
    <dgm:cxn modelId="{0B1F8522-DD85-408A-9C00-9CD1C8C1F2AA}" type="presOf" srcId="{7B1D86A3-9C8C-478F-A847-EFD76ED63755}" destId="{3DAA9EDF-6772-47CB-83E7-DB7D050293D3}" srcOrd="0" destOrd="0" presId="urn:microsoft.com/office/officeart/2018/2/layout/IconLabelList"/>
    <dgm:cxn modelId="{B4A5CA33-446B-4B8E-A174-9FFFE950742E}" srcId="{B2802314-4604-4D74-97C7-5397C8BC60E9}" destId="{F96A1E2E-DCDF-406C-A40B-BCE4A3D543D6}" srcOrd="4" destOrd="0" parTransId="{30CEB4DE-6EB3-4CC8-B55F-2488440DF6A4}" sibTransId="{BC984CB6-1EA8-4C1B-BA86-57D8FDCB6E3D}"/>
    <dgm:cxn modelId="{2697973E-EEF4-4D72-BAF7-995E17C64F37}" type="presOf" srcId="{10D9F666-DB36-4894-8202-3717BD37716F}" destId="{A96A9FFB-C7F4-4160-9550-9AFB2BF7296E}" srcOrd="0" destOrd="0" presId="urn:microsoft.com/office/officeart/2018/2/layout/IconLabelList"/>
    <dgm:cxn modelId="{FC4FA540-6EE1-4A7D-85E2-196E10C5E5E4}" srcId="{B2802314-4604-4D74-97C7-5397C8BC60E9}" destId="{10D9F666-DB36-4894-8202-3717BD37716F}" srcOrd="3" destOrd="0" parTransId="{1F78D643-3247-4AFB-A544-89B9F8CDE224}" sibTransId="{1FFE4C07-1987-4E8F-9F52-DB2DD80566CE}"/>
    <dgm:cxn modelId="{77E0BA40-478B-45B0-A219-63E15DFF49B1}" type="presOf" srcId="{E7F4E10D-B71A-42D5-B895-A2076BDFBCF9}" destId="{FD48180F-2BC5-467E-86B9-98B46B5DC662}" srcOrd="0" destOrd="0" presId="urn:microsoft.com/office/officeart/2018/2/layout/IconLabelList"/>
    <dgm:cxn modelId="{C81A754A-1D78-4A06-B8F4-37CA13418BE4}" type="presOf" srcId="{4AE31976-661F-4926-B06F-43113566C54C}" destId="{2A9F29EA-70F7-418F-902E-2E37B50B7FD4}" srcOrd="0" destOrd="0" presId="urn:microsoft.com/office/officeart/2018/2/layout/IconLabelList"/>
    <dgm:cxn modelId="{5DF3E94C-8659-45EC-9E45-B9FEAC362B73}" srcId="{B2802314-4604-4D74-97C7-5397C8BC60E9}" destId="{E7F4E10D-B71A-42D5-B895-A2076BDFBCF9}" srcOrd="6" destOrd="0" parTransId="{3DF86D6D-EC6D-43D0-B76E-38998B57B5BC}" sibTransId="{610C69FF-063E-4ED5-9AD5-594A847DF53A}"/>
    <dgm:cxn modelId="{AF4BDD75-EF6A-4021-8BBB-CA671C9447D4}" srcId="{B2802314-4604-4D74-97C7-5397C8BC60E9}" destId="{7B1D86A3-9C8C-478F-A847-EFD76ED63755}" srcOrd="2" destOrd="0" parTransId="{05B0A4F6-E3FF-44F5-8747-57624B385266}" sibTransId="{107000CC-6962-4AE0-98FD-799B446D480C}"/>
    <dgm:cxn modelId="{83CF9D77-5326-4C26-BA5B-E760D444FC99}" type="presOf" srcId="{04E71BF1-C4A6-4EA1-A988-CBF9CF8E56F0}" destId="{2A4844C2-A435-4F4B-AA33-26A1C11F940B}" srcOrd="0" destOrd="0" presId="urn:microsoft.com/office/officeart/2018/2/layout/IconLabelList"/>
    <dgm:cxn modelId="{64003CC3-5A5A-40F7-B7D8-D500E179B2FF}" type="presOf" srcId="{500B08DE-4433-42A0-92E3-028DFC9990E6}" destId="{E1FC75B2-9235-4671-A1CA-6CEE0B6E30A5}" srcOrd="0" destOrd="0" presId="urn:microsoft.com/office/officeart/2018/2/layout/IconLabelList"/>
    <dgm:cxn modelId="{CC13D1D0-61A8-4E04-90D0-C89FE67FC58B}" srcId="{B2802314-4604-4D74-97C7-5397C8BC60E9}" destId="{4AE31976-661F-4926-B06F-43113566C54C}" srcOrd="7" destOrd="0" parTransId="{10F31E69-DDA8-4B9B-9FAF-71390BBFFFE3}" sibTransId="{F3481A0D-2827-4FB8-BFE0-FF9CE8AB31EC}"/>
    <dgm:cxn modelId="{170A15DC-4EEC-4566-B38A-3D913A76EE23}" type="presOf" srcId="{F96A1E2E-DCDF-406C-A40B-BCE4A3D543D6}" destId="{26CDB548-1F98-4CFD-81FF-57858C3C9D9A}" srcOrd="0" destOrd="0" presId="urn:microsoft.com/office/officeart/2018/2/layout/IconLabelList"/>
    <dgm:cxn modelId="{4A7666DE-994B-465A-B8F0-DD8E85AEDCB2}" srcId="{B2802314-4604-4D74-97C7-5397C8BC60E9}" destId="{04E71BF1-C4A6-4EA1-A988-CBF9CF8E56F0}" srcOrd="0" destOrd="0" parTransId="{72C22599-6F3E-449F-8415-ABACD0457B7E}" sibTransId="{684FF9D4-DBEB-4D3B-82E1-6CC1D7C720F5}"/>
    <dgm:cxn modelId="{FEF027E9-C2E7-4382-9CEA-AEE63406900E}" type="presParOf" srcId="{DF4A38BB-10C5-4F11-96BF-7405E322BF87}" destId="{5B2BBD07-999E-4873-83E6-12FF9EB15F68}" srcOrd="0" destOrd="0" presId="urn:microsoft.com/office/officeart/2018/2/layout/IconLabelList"/>
    <dgm:cxn modelId="{DBBD944E-F7D7-41FF-BC77-762EDD34868C}" type="presParOf" srcId="{5B2BBD07-999E-4873-83E6-12FF9EB15F68}" destId="{6FA7A05C-5736-4454-A2A0-6FE96695A5C9}" srcOrd="0" destOrd="0" presId="urn:microsoft.com/office/officeart/2018/2/layout/IconLabelList"/>
    <dgm:cxn modelId="{BA48156A-FCBE-448F-AD4B-10178E294A52}" type="presParOf" srcId="{5B2BBD07-999E-4873-83E6-12FF9EB15F68}" destId="{F1FB98D3-1404-4FA5-80A8-909C16809711}" srcOrd="1" destOrd="0" presId="urn:microsoft.com/office/officeart/2018/2/layout/IconLabelList"/>
    <dgm:cxn modelId="{D97921BA-AD9A-4E56-BB4C-3226A2FCFA18}" type="presParOf" srcId="{5B2BBD07-999E-4873-83E6-12FF9EB15F68}" destId="{2A4844C2-A435-4F4B-AA33-26A1C11F940B}" srcOrd="2" destOrd="0" presId="urn:microsoft.com/office/officeart/2018/2/layout/IconLabelList"/>
    <dgm:cxn modelId="{3B083980-2346-4C4C-8DAF-F3B39CF2F209}" type="presParOf" srcId="{DF4A38BB-10C5-4F11-96BF-7405E322BF87}" destId="{2F3F2079-8AD8-4BF0-BFBA-6AF3E613EAED}" srcOrd="1" destOrd="0" presId="urn:microsoft.com/office/officeart/2018/2/layout/IconLabelList"/>
    <dgm:cxn modelId="{6EBF2518-6ECA-4A94-B01A-C76E6E4FD37D}" type="presParOf" srcId="{DF4A38BB-10C5-4F11-96BF-7405E322BF87}" destId="{6D8E2EB0-B195-4A01-A473-DF170147AFF0}" srcOrd="2" destOrd="0" presId="urn:microsoft.com/office/officeart/2018/2/layout/IconLabelList"/>
    <dgm:cxn modelId="{84BDDC5A-DA26-4EF7-BDE0-3175AC99FE1F}" type="presParOf" srcId="{6D8E2EB0-B195-4A01-A473-DF170147AFF0}" destId="{C83356D9-79A5-4C03-8694-B3552D3087D7}" srcOrd="0" destOrd="0" presId="urn:microsoft.com/office/officeart/2018/2/layout/IconLabelList"/>
    <dgm:cxn modelId="{AE90F95E-EAC4-4473-82AD-76820D1156C7}" type="presParOf" srcId="{6D8E2EB0-B195-4A01-A473-DF170147AFF0}" destId="{28EB5E6C-3B6A-4EB3-A882-52E2AC2A460B}" srcOrd="1" destOrd="0" presId="urn:microsoft.com/office/officeart/2018/2/layout/IconLabelList"/>
    <dgm:cxn modelId="{2FF4779C-2964-4771-9009-7A8566B97CFC}" type="presParOf" srcId="{6D8E2EB0-B195-4A01-A473-DF170147AFF0}" destId="{E1FC75B2-9235-4671-A1CA-6CEE0B6E30A5}" srcOrd="2" destOrd="0" presId="urn:microsoft.com/office/officeart/2018/2/layout/IconLabelList"/>
    <dgm:cxn modelId="{E4C75635-2EBF-47C2-BD97-771BB998FEDC}" type="presParOf" srcId="{DF4A38BB-10C5-4F11-96BF-7405E322BF87}" destId="{A381B0BE-8F23-451F-99CC-FBC405A063AB}" srcOrd="3" destOrd="0" presId="urn:microsoft.com/office/officeart/2018/2/layout/IconLabelList"/>
    <dgm:cxn modelId="{BEC7F240-228F-44BE-B207-6AD03A224CF0}" type="presParOf" srcId="{DF4A38BB-10C5-4F11-96BF-7405E322BF87}" destId="{003809A5-D0E1-4965-8812-0AF1CD575D28}" srcOrd="4" destOrd="0" presId="urn:microsoft.com/office/officeart/2018/2/layout/IconLabelList"/>
    <dgm:cxn modelId="{4A5FC0BD-9F96-4F69-AB45-A484DBB09249}" type="presParOf" srcId="{003809A5-D0E1-4965-8812-0AF1CD575D28}" destId="{5015CBA9-F921-4DF6-BDC3-D24C1D555F19}" srcOrd="0" destOrd="0" presId="urn:microsoft.com/office/officeart/2018/2/layout/IconLabelList"/>
    <dgm:cxn modelId="{A6AE809F-17F8-4877-8A00-9A8084D8AF42}" type="presParOf" srcId="{003809A5-D0E1-4965-8812-0AF1CD575D28}" destId="{9EB5C189-B17B-47B9-B3E8-36B844F08161}" srcOrd="1" destOrd="0" presId="urn:microsoft.com/office/officeart/2018/2/layout/IconLabelList"/>
    <dgm:cxn modelId="{43C82545-C1F0-4BBA-834C-56B2B7050FE7}" type="presParOf" srcId="{003809A5-D0E1-4965-8812-0AF1CD575D28}" destId="{3DAA9EDF-6772-47CB-83E7-DB7D050293D3}" srcOrd="2" destOrd="0" presId="urn:microsoft.com/office/officeart/2018/2/layout/IconLabelList"/>
    <dgm:cxn modelId="{18642E88-6AAB-4C4B-8B3D-5A16032D5294}" type="presParOf" srcId="{DF4A38BB-10C5-4F11-96BF-7405E322BF87}" destId="{FF362CD1-1D3F-44AF-AF11-0C1E0BF27A27}" srcOrd="5" destOrd="0" presId="urn:microsoft.com/office/officeart/2018/2/layout/IconLabelList"/>
    <dgm:cxn modelId="{CE9BFA6F-1158-4E22-A832-F8DEEA940EFC}" type="presParOf" srcId="{DF4A38BB-10C5-4F11-96BF-7405E322BF87}" destId="{6174C80C-DC4E-4B9B-BAF5-87A9B3424D07}" srcOrd="6" destOrd="0" presId="urn:microsoft.com/office/officeart/2018/2/layout/IconLabelList"/>
    <dgm:cxn modelId="{3728483A-04BC-432C-ABA4-C88309025244}" type="presParOf" srcId="{6174C80C-DC4E-4B9B-BAF5-87A9B3424D07}" destId="{37DD095C-4FF8-472F-87C7-962AE2D771B1}" srcOrd="0" destOrd="0" presId="urn:microsoft.com/office/officeart/2018/2/layout/IconLabelList"/>
    <dgm:cxn modelId="{EFDCB8E7-DAB8-42FC-8FBA-8336D54BC647}" type="presParOf" srcId="{6174C80C-DC4E-4B9B-BAF5-87A9B3424D07}" destId="{28434F1A-181A-4DDC-B270-A904C6A0D336}" srcOrd="1" destOrd="0" presId="urn:microsoft.com/office/officeart/2018/2/layout/IconLabelList"/>
    <dgm:cxn modelId="{23AE6A19-B25D-4E31-A7FC-B11638E63521}" type="presParOf" srcId="{6174C80C-DC4E-4B9B-BAF5-87A9B3424D07}" destId="{A96A9FFB-C7F4-4160-9550-9AFB2BF7296E}" srcOrd="2" destOrd="0" presId="urn:microsoft.com/office/officeart/2018/2/layout/IconLabelList"/>
    <dgm:cxn modelId="{E618BB00-22B7-4CE5-948E-B1DA00F92248}" type="presParOf" srcId="{DF4A38BB-10C5-4F11-96BF-7405E322BF87}" destId="{D466BB8D-BFFB-4304-9C78-C310E9F0DDBA}" srcOrd="7" destOrd="0" presId="urn:microsoft.com/office/officeart/2018/2/layout/IconLabelList"/>
    <dgm:cxn modelId="{734C97B4-E647-4DA3-B133-DDFFEB50DDE6}" type="presParOf" srcId="{DF4A38BB-10C5-4F11-96BF-7405E322BF87}" destId="{1BC84ADE-3CF7-44A2-A8AB-41A22F05F0C3}" srcOrd="8" destOrd="0" presId="urn:microsoft.com/office/officeart/2018/2/layout/IconLabelList"/>
    <dgm:cxn modelId="{0471073A-5B23-4201-A5DB-F9D542029785}" type="presParOf" srcId="{1BC84ADE-3CF7-44A2-A8AB-41A22F05F0C3}" destId="{B5AD7B34-54A5-4C8B-A4A4-B00DC74C07AC}" srcOrd="0" destOrd="0" presId="urn:microsoft.com/office/officeart/2018/2/layout/IconLabelList"/>
    <dgm:cxn modelId="{6F02EA32-1B4E-4C63-9682-757CADB79B83}" type="presParOf" srcId="{1BC84ADE-3CF7-44A2-A8AB-41A22F05F0C3}" destId="{A80B9955-7A9E-47E3-A463-19A098C63F29}" srcOrd="1" destOrd="0" presId="urn:microsoft.com/office/officeart/2018/2/layout/IconLabelList"/>
    <dgm:cxn modelId="{6F4E351D-15B0-418E-8671-8E51AC3AEEE8}" type="presParOf" srcId="{1BC84ADE-3CF7-44A2-A8AB-41A22F05F0C3}" destId="{26CDB548-1F98-4CFD-81FF-57858C3C9D9A}" srcOrd="2" destOrd="0" presId="urn:microsoft.com/office/officeart/2018/2/layout/IconLabelList"/>
    <dgm:cxn modelId="{D7864B71-049C-41D9-B2B3-88BDBCE6B308}" type="presParOf" srcId="{DF4A38BB-10C5-4F11-96BF-7405E322BF87}" destId="{4B9F7FA2-A96F-4CAD-8B04-B0E95295164D}" srcOrd="9" destOrd="0" presId="urn:microsoft.com/office/officeart/2018/2/layout/IconLabelList"/>
    <dgm:cxn modelId="{588E3347-D1E4-432E-AC06-62BEE39A248A}" type="presParOf" srcId="{DF4A38BB-10C5-4F11-96BF-7405E322BF87}" destId="{F1A01C6C-EF88-47B4-81D1-A63A1656B244}" srcOrd="10" destOrd="0" presId="urn:microsoft.com/office/officeart/2018/2/layout/IconLabelList"/>
    <dgm:cxn modelId="{B36981DB-CA5B-48E4-AA47-A63DB09DED19}" type="presParOf" srcId="{F1A01C6C-EF88-47B4-81D1-A63A1656B244}" destId="{43711C73-9B7B-4660-AFC0-4D581BB1E942}" srcOrd="0" destOrd="0" presId="urn:microsoft.com/office/officeart/2018/2/layout/IconLabelList"/>
    <dgm:cxn modelId="{45E38C5C-C710-40B0-97A5-7C3A8B2455E5}" type="presParOf" srcId="{F1A01C6C-EF88-47B4-81D1-A63A1656B244}" destId="{D4743182-FE20-4B31-AA51-1D9D490031E1}" srcOrd="1" destOrd="0" presId="urn:microsoft.com/office/officeart/2018/2/layout/IconLabelList"/>
    <dgm:cxn modelId="{EEEB3814-2129-462D-AEBF-BB6AD499E5C1}" type="presParOf" srcId="{F1A01C6C-EF88-47B4-81D1-A63A1656B244}" destId="{47A2DA52-A9B0-48B9-AAC6-DAAD2455B2C4}" srcOrd="2" destOrd="0" presId="urn:microsoft.com/office/officeart/2018/2/layout/IconLabelList"/>
    <dgm:cxn modelId="{C5D806C1-AE55-4029-AEA0-D5D1AB020F84}" type="presParOf" srcId="{DF4A38BB-10C5-4F11-96BF-7405E322BF87}" destId="{A72CEBA0-CD39-4CB4-AD22-F1C6389BBFEF}" srcOrd="11" destOrd="0" presId="urn:microsoft.com/office/officeart/2018/2/layout/IconLabelList"/>
    <dgm:cxn modelId="{6FAE86AF-5604-495B-ABAD-A642064E11A1}" type="presParOf" srcId="{DF4A38BB-10C5-4F11-96BF-7405E322BF87}" destId="{741A386D-4BDA-47E4-BFDC-1C39500A80E8}" srcOrd="12" destOrd="0" presId="urn:microsoft.com/office/officeart/2018/2/layout/IconLabelList"/>
    <dgm:cxn modelId="{E0A423FB-2EFD-4E9A-9D81-7AE9F161A014}" type="presParOf" srcId="{741A386D-4BDA-47E4-BFDC-1C39500A80E8}" destId="{66FAEFAF-1D51-41F5-97C9-320FE60C5505}" srcOrd="0" destOrd="0" presId="urn:microsoft.com/office/officeart/2018/2/layout/IconLabelList"/>
    <dgm:cxn modelId="{E2918374-6B17-4C40-AE6B-854247A0A77C}" type="presParOf" srcId="{741A386D-4BDA-47E4-BFDC-1C39500A80E8}" destId="{20F0779F-5FFF-4C01-9F14-27BDA19AEAA4}" srcOrd="1" destOrd="0" presId="urn:microsoft.com/office/officeart/2018/2/layout/IconLabelList"/>
    <dgm:cxn modelId="{24ADE19A-DCB0-4AF5-A920-9B6DB195336B}" type="presParOf" srcId="{741A386D-4BDA-47E4-BFDC-1C39500A80E8}" destId="{FD48180F-2BC5-467E-86B9-98B46B5DC662}" srcOrd="2" destOrd="0" presId="urn:microsoft.com/office/officeart/2018/2/layout/IconLabelList"/>
    <dgm:cxn modelId="{2F41DD5D-21D1-4D05-AEB8-ADE06143A4E0}" type="presParOf" srcId="{DF4A38BB-10C5-4F11-96BF-7405E322BF87}" destId="{BDBB17B8-51FA-4D9F-9DC8-31FEEF001D2B}" srcOrd="13" destOrd="0" presId="urn:microsoft.com/office/officeart/2018/2/layout/IconLabelList"/>
    <dgm:cxn modelId="{FC1C7089-9BE9-4AB1-A8BA-AD3CE39D883C}" type="presParOf" srcId="{DF4A38BB-10C5-4F11-96BF-7405E322BF87}" destId="{B96D315A-790C-4288-AAA5-E527FF12D054}" srcOrd="14" destOrd="0" presId="urn:microsoft.com/office/officeart/2018/2/layout/IconLabelList"/>
    <dgm:cxn modelId="{B3ED3298-8A46-45EE-8173-B314A473D604}" type="presParOf" srcId="{B96D315A-790C-4288-AAA5-E527FF12D054}" destId="{A9BD1FB2-7B56-4923-8089-1422A30F4F4F}" srcOrd="0" destOrd="0" presId="urn:microsoft.com/office/officeart/2018/2/layout/IconLabelList"/>
    <dgm:cxn modelId="{42D7E58B-2782-40AD-977D-C902E986A9B6}" type="presParOf" srcId="{B96D315A-790C-4288-AAA5-E527FF12D054}" destId="{187929AD-F750-4714-B6CE-DCD4ACBC5DEF}" srcOrd="1" destOrd="0" presId="urn:microsoft.com/office/officeart/2018/2/layout/IconLabelList"/>
    <dgm:cxn modelId="{49EF8CB7-8B43-464A-B3BF-F5FF6BB53136}" type="presParOf" srcId="{B96D315A-790C-4288-AAA5-E527FF12D054}" destId="{2A9F29EA-70F7-418F-902E-2E37B50B7FD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A05C-5736-4454-A2A0-6FE96695A5C9}">
      <dsp:nvSpPr>
        <dsp:cNvPr id="0" name=""/>
        <dsp:cNvSpPr/>
      </dsp:nvSpPr>
      <dsp:spPr>
        <a:xfrm>
          <a:off x="78983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844C2-A435-4F4B-AA33-26A1C11F940B}">
      <dsp:nvSpPr>
        <dsp:cNvPr id="0" name=""/>
        <dsp:cNvSpPr/>
      </dsp:nvSpPr>
      <dsp:spPr>
        <a:xfrm>
          <a:off x="34559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1-transceiver module</a:t>
          </a:r>
          <a:endParaRPr lang="en-US" sz="1100" kern="1200"/>
        </a:p>
      </dsp:txBody>
      <dsp:txXfrm>
        <a:off x="345590" y="1414056"/>
        <a:ext cx="1615429" cy="646171"/>
      </dsp:txXfrm>
    </dsp:sp>
    <dsp:sp modelId="{C83356D9-79A5-4C03-8694-B3552D3087D7}">
      <dsp:nvSpPr>
        <dsp:cNvPr id="0" name=""/>
        <dsp:cNvSpPr/>
      </dsp:nvSpPr>
      <dsp:spPr>
        <a:xfrm>
          <a:off x="268796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C75B2-9235-4671-A1CA-6CEE0B6E30A5}">
      <dsp:nvSpPr>
        <dsp:cNvPr id="0" name=""/>
        <dsp:cNvSpPr/>
      </dsp:nvSpPr>
      <dsp:spPr>
        <a:xfrm>
          <a:off x="224372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2-The nRF24L01 module is available for less than two dollars</a:t>
          </a:r>
          <a:endParaRPr lang="en-US" sz="1100" kern="1200"/>
        </a:p>
      </dsp:txBody>
      <dsp:txXfrm>
        <a:off x="2243720" y="1414056"/>
        <a:ext cx="1615429" cy="646171"/>
      </dsp:txXfrm>
    </dsp:sp>
    <dsp:sp modelId="{5015CBA9-F921-4DF6-BDC3-D24C1D555F19}">
      <dsp:nvSpPr>
        <dsp:cNvPr id="0" name=""/>
        <dsp:cNvSpPr/>
      </dsp:nvSpPr>
      <dsp:spPr>
        <a:xfrm>
          <a:off x="458609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A9EDF-6772-47CB-83E7-DB7D050293D3}">
      <dsp:nvSpPr>
        <dsp:cNvPr id="0" name=""/>
        <dsp:cNvSpPr/>
      </dsp:nvSpPr>
      <dsp:spPr>
        <a:xfrm>
          <a:off x="4141850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3-uses </a:t>
          </a:r>
          <a:r>
            <a:rPr lang="en-US" sz="1100" b="0" i="0" kern="1200">
              <a:hlinkClick xmlns:r="http://schemas.openxmlformats.org/officeDocument/2006/relationships" r:id="rId7"/>
            </a:rPr>
            <a:t>GFSK modulation</a:t>
          </a:r>
          <a:r>
            <a:rPr lang="en-US" sz="1100" b="0" i="0" kern="1200"/>
            <a:t> for data transmission</a:t>
          </a:r>
          <a:endParaRPr lang="en-US" sz="1100" kern="1200"/>
        </a:p>
      </dsp:txBody>
      <dsp:txXfrm>
        <a:off x="4141850" y="1414056"/>
        <a:ext cx="1615429" cy="646171"/>
      </dsp:txXfrm>
    </dsp:sp>
    <dsp:sp modelId="{37DD095C-4FF8-472F-87C7-962AE2D771B1}">
      <dsp:nvSpPr>
        <dsp:cNvPr id="0" name=""/>
        <dsp:cNvSpPr/>
      </dsp:nvSpPr>
      <dsp:spPr>
        <a:xfrm>
          <a:off x="6484223" y="415654"/>
          <a:ext cx="726943" cy="72694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A9FFB-C7F4-4160-9550-9AFB2BF7296E}">
      <dsp:nvSpPr>
        <dsp:cNvPr id="0" name=""/>
        <dsp:cNvSpPr/>
      </dsp:nvSpPr>
      <dsp:spPr>
        <a:xfrm>
          <a:off x="6039979" y="1414056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4-The data transfer rate is configurable and 5-can be set to 250kbps, 1Mbps, or 2Mbps</a:t>
          </a:r>
          <a:endParaRPr lang="en-US" sz="1100" kern="1200"/>
        </a:p>
      </dsp:txBody>
      <dsp:txXfrm>
        <a:off x="6039979" y="1414056"/>
        <a:ext cx="1615429" cy="646171"/>
      </dsp:txXfrm>
    </dsp:sp>
    <dsp:sp modelId="{B5AD7B34-54A5-4C8B-A4A4-B00DC74C07AC}">
      <dsp:nvSpPr>
        <dsp:cNvPr id="0" name=""/>
        <dsp:cNvSpPr/>
      </dsp:nvSpPr>
      <dsp:spPr>
        <a:xfrm>
          <a:off x="78983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DB548-1F98-4CFD-81FF-57858C3C9D9A}">
      <dsp:nvSpPr>
        <dsp:cNvPr id="0" name=""/>
        <dsp:cNvSpPr/>
      </dsp:nvSpPr>
      <dsp:spPr>
        <a:xfrm>
          <a:off x="34559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6-voltage ranges from 1.9 to 3.9V</a:t>
          </a:r>
          <a:endParaRPr lang="en-US" sz="1100" kern="1200"/>
        </a:p>
      </dsp:txBody>
      <dsp:txXfrm>
        <a:off x="345590" y="3462488"/>
        <a:ext cx="1615429" cy="646171"/>
      </dsp:txXfrm>
    </dsp:sp>
    <dsp:sp modelId="{43711C73-9B7B-4660-AFC0-4D581BB1E942}">
      <dsp:nvSpPr>
        <dsp:cNvPr id="0" name=""/>
        <dsp:cNvSpPr/>
      </dsp:nvSpPr>
      <dsp:spPr>
        <a:xfrm>
          <a:off x="268796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2DA52-A9B0-48B9-AAC6-DAAD2455B2C4}">
      <dsp:nvSpPr>
        <dsp:cNvPr id="0" name=""/>
        <dsp:cNvSpPr/>
      </dsp:nvSpPr>
      <dsp:spPr>
        <a:xfrm>
          <a:off x="224372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7-the module consumes only 12 mA during transmission</a:t>
          </a:r>
          <a:endParaRPr lang="en-US" sz="1100" kern="1200"/>
        </a:p>
      </dsp:txBody>
      <dsp:txXfrm>
        <a:off x="2243720" y="3462488"/>
        <a:ext cx="1615429" cy="646171"/>
      </dsp:txXfrm>
    </dsp:sp>
    <dsp:sp modelId="{66FAEFAF-1D51-41F5-97C9-320FE60C5505}">
      <dsp:nvSpPr>
        <dsp:cNvPr id="0" name=""/>
        <dsp:cNvSpPr/>
      </dsp:nvSpPr>
      <dsp:spPr>
        <a:xfrm>
          <a:off x="458609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180F-2BC5-467E-86B9-98B46B5DC662}">
      <dsp:nvSpPr>
        <dsp:cNvPr id="0" name=""/>
        <dsp:cNvSpPr/>
      </dsp:nvSpPr>
      <dsp:spPr>
        <a:xfrm>
          <a:off x="4141850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8-And the best part is that it consumes only 26 µA in standby mode and 900 nA in power down mode.</a:t>
          </a:r>
          <a:endParaRPr lang="en-US" sz="1100" kern="1200"/>
        </a:p>
      </dsp:txBody>
      <dsp:txXfrm>
        <a:off x="4141850" y="3462488"/>
        <a:ext cx="1615429" cy="646171"/>
      </dsp:txXfrm>
    </dsp:sp>
    <dsp:sp modelId="{A9BD1FB2-7B56-4923-8089-1422A30F4F4F}">
      <dsp:nvSpPr>
        <dsp:cNvPr id="0" name=""/>
        <dsp:cNvSpPr/>
      </dsp:nvSpPr>
      <dsp:spPr>
        <a:xfrm>
          <a:off x="6484223" y="2464086"/>
          <a:ext cx="726943" cy="726943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F29EA-70F7-418F-902E-2E37B50B7FD4}">
      <dsp:nvSpPr>
        <dsp:cNvPr id="0" name=""/>
        <dsp:cNvSpPr/>
      </dsp:nvSpPr>
      <dsp:spPr>
        <a:xfrm>
          <a:off x="6039979" y="3462488"/>
          <a:ext cx="1615429" cy="64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9-</a:t>
          </a:r>
          <a:r>
            <a:rPr lang="en-US" sz="1100" b="0" i="0" kern="1200"/>
            <a:t>Communication Range800+ m (line of sight)</a:t>
          </a:r>
          <a:endParaRPr lang="en-US" sz="1100" kern="1200"/>
        </a:p>
      </dsp:txBody>
      <dsp:txXfrm>
        <a:off x="6039979" y="3462488"/>
        <a:ext cx="1615429" cy="64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4/16/2024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Google Shape;5288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9" name="Google Shape;473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8" name="Google Shape;538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4" name="Google Shape;5394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8" name="Google Shape;5398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9" name="Google Shape;539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4" name="Google Shape;540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9" name="Google Shape;540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0" name="Google Shape;5410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7" name="Google Shape;541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2" name="Google Shape;542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75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8" name="Google Shape;5428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3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83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237169" y="372400"/>
            <a:ext cx="6587084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5240244" y="6063433"/>
            <a:ext cx="6581086" cy="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4913120" cy="6858000"/>
          </a:xfrm>
          <a:prstGeom prst="roundRect">
            <a:avLst>
              <a:gd name="adj" fmla="val 0"/>
            </a:avLst>
          </a:prstGeom>
          <a:solidFill>
            <a:srgbClr val="5BADFB">
              <a:alpha val="621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550388" y="1668500"/>
            <a:ext cx="5687718" cy="21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2"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99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243241" y="379263"/>
            <a:ext cx="1822725" cy="110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199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998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550388" y="3681700"/>
            <a:ext cx="5687718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685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5237169" y="6069600"/>
            <a:ext cx="6587084" cy="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78" name="Google Shape;278;p14"/>
          <p:cNvSpPr/>
          <p:nvPr/>
        </p:nvSpPr>
        <p:spPr>
          <a:xfrm>
            <a:off x="5237169" y="372400"/>
            <a:ext cx="6587084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0" y="0"/>
            <a:ext cx="4913120" cy="6858000"/>
          </a:xfrm>
          <a:prstGeom prst="roundRect">
            <a:avLst>
              <a:gd name="adj" fmla="val 0"/>
            </a:avLst>
          </a:prstGeom>
          <a:solidFill>
            <a:srgbClr val="5BADFB">
              <a:alpha val="62110"/>
            </a:srgbClr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5712785" y="5010700"/>
            <a:ext cx="5525361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99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5712645" y="1955400"/>
            <a:ext cx="5525361" cy="31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99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999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3999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39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88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374303" y="372400"/>
            <a:ext cx="11440220" cy="611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4" name="Google Shape;284;p15"/>
          <p:cNvSpPr/>
          <p:nvPr/>
        </p:nvSpPr>
        <p:spPr>
          <a:xfrm>
            <a:off x="375669" y="372400"/>
            <a:ext cx="11440220" cy="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99"/>
          </a:p>
        </p:txBody>
      </p:sp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959750" y="1484200"/>
            <a:ext cx="4231298" cy="2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3599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"/>
          </p:nvPr>
        </p:nvSpPr>
        <p:spPr>
          <a:xfrm>
            <a:off x="959750" y="3761773"/>
            <a:ext cx="4231298" cy="1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>
            <a:spLocks noGrp="1"/>
          </p:cNvSpPr>
          <p:nvPr>
            <p:ph type="pic" idx="2"/>
          </p:nvPr>
        </p:nvSpPr>
        <p:spPr>
          <a:xfrm>
            <a:off x="6227845" y="588400"/>
            <a:ext cx="5588144" cy="5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8" name="Google Shape;288;p15"/>
          <p:cNvGrpSpPr/>
          <p:nvPr/>
        </p:nvGrpSpPr>
        <p:grpSpPr>
          <a:xfrm>
            <a:off x="531960" y="5149644"/>
            <a:ext cx="418750" cy="1577513"/>
            <a:chOff x="8297005" y="513279"/>
            <a:chExt cx="159084" cy="599177"/>
          </a:xfrm>
        </p:grpSpPr>
        <p:sp>
          <p:nvSpPr>
            <p:cNvPr id="289" name="Google Shape;289;p15"/>
            <p:cNvSpPr/>
            <p:nvPr/>
          </p:nvSpPr>
          <p:spPr>
            <a:xfrm>
              <a:off x="8388526" y="1082678"/>
              <a:ext cx="42392" cy="29778"/>
            </a:xfrm>
            <a:custGeom>
              <a:avLst/>
              <a:gdLst/>
              <a:ahLst/>
              <a:cxnLst/>
              <a:rect l="l" t="t" r="r" b="b"/>
              <a:pathLst>
                <a:path w="736" h="517" extrusionOk="0">
                  <a:moveTo>
                    <a:pt x="735" y="1"/>
                  </a:moveTo>
                  <a:lnTo>
                    <a:pt x="1" y="216"/>
                  </a:lnTo>
                  <a:lnTo>
                    <a:pt x="194" y="517"/>
                  </a:lnTo>
                  <a:lnTo>
                    <a:pt x="735" y="19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322751" y="1038732"/>
              <a:ext cx="108168" cy="62090"/>
            </a:xfrm>
            <a:custGeom>
              <a:avLst/>
              <a:gdLst/>
              <a:ahLst/>
              <a:cxnLst/>
              <a:rect l="l" t="t" r="r" b="b"/>
              <a:pathLst>
                <a:path w="1878" h="1078" extrusionOk="0">
                  <a:moveTo>
                    <a:pt x="546" y="0"/>
                  </a:moveTo>
                  <a:lnTo>
                    <a:pt x="1" y="314"/>
                  </a:lnTo>
                  <a:lnTo>
                    <a:pt x="1" y="764"/>
                  </a:lnTo>
                  <a:lnTo>
                    <a:pt x="546" y="1077"/>
                  </a:lnTo>
                  <a:lnTo>
                    <a:pt x="1336" y="1077"/>
                  </a:lnTo>
                  <a:lnTo>
                    <a:pt x="1877" y="764"/>
                  </a:lnTo>
                  <a:lnTo>
                    <a:pt x="1877" y="31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339281" y="1047372"/>
              <a:ext cx="75280" cy="21311"/>
            </a:xfrm>
            <a:custGeom>
              <a:avLst/>
              <a:gdLst/>
              <a:ahLst/>
              <a:cxnLst/>
              <a:rect l="l" t="t" r="r" b="b"/>
              <a:pathLst>
                <a:path w="1307" h="370" extrusionOk="0">
                  <a:moveTo>
                    <a:pt x="379" y="0"/>
                  </a:moveTo>
                  <a:lnTo>
                    <a:pt x="1" y="219"/>
                  </a:lnTo>
                  <a:lnTo>
                    <a:pt x="1" y="369"/>
                  </a:lnTo>
                  <a:lnTo>
                    <a:pt x="1306" y="369"/>
                  </a:lnTo>
                  <a:lnTo>
                    <a:pt x="1306" y="219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8339281" y="1056011"/>
              <a:ext cx="75280" cy="34443"/>
            </a:xfrm>
            <a:custGeom>
              <a:avLst/>
              <a:gdLst/>
              <a:ahLst/>
              <a:cxnLst/>
              <a:rect l="l" t="t" r="r" b="b"/>
              <a:pathLst>
                <a:path w="1307" h="598" extrusionOk="0">
                  <a:moveTo>
                    <a:pt x="379" y="0"/>
                  </a:moveTo>
                  <a:lnTo>
                    <a:pt x="1" y="219"/>
                  </a:lnTo>
                  <a:lnTo>
                    <a:pt x="1" y="382"/>
                  </a:lnTo>
                  <a:lnTo>
                    <a:pt x="379" y="598"/>
                  </a:lnTo>
                  <a:lnTo>
                    <a:pt x="924" y="598"/>
                  </a:lnTo>
                  <a:lnTo>
                    <a:pt x="1306" y="382"/>
                  </a:lnTo>
                  <a:lnTo>
                    <a:pt x="1306" y="219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5E4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350224" y="1100764"/>
              <a:ext cx="49476" cy="11692"/>
            </a:xfrm>
            <a:custGeom>
              <a:avLst/>
              <a:gdLst/>
              <a:ahLst/>
              <a:cxnLst/>
              <a:rect l="l" t="t" r="r" b="b"/>
              <a:pathLst>
                <a:path w="859" h="203" extrusionOk="0">
                  <a:moveTo>
                    <a:pt x="69" y="0"/>
                  </a:moveTo>
                  <a:lnTo>
                    <a:pt x="0" y="26"/>
                  </a:lnTo>
                  <a:lnTo>
                    <a:pt x="69" y="203"/>
                  </a:lnTo>
                  <a:lnTo>
                    <a:pt x="859" y="203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8322751" y="1082678"/>
              <a:ext cx="31448" cy="29778"/>
            </a:xfrm>
            <a:custGeom>
              <a:avLst/>
              <a:gdLst/>
              <a:ahLst/>
              <a:cxnLst/>
              <a:rect l="l" t="t" r="r" b="b"/>
              <a:pathLst>
                <a:path w="546" h="517" extrusionOk="0">
                  <a:moveTo>
                    <a:pt x="1" y="1"/>
                  </a:moveTo>
                  <a:lnTo>
                    <a:pt x="1" y="190"/>
                  </a:lnTo>
                  <a:lnTo>
                    <a:pt x="546" y="517"/>
                  </a:lnTo>
                  <a:lnTo>
                    <a:pt x="546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331390" y="1043397"/>
              <a:ext cx="90889" cy="51780"/>
            </a:xfrm>
            <a:custGeom>
              <a:avLst/>
              <a:gdLst/>
              <a:ahLst/>
              <a:cxnLst/>
              <a:rect l="l" t="t" r="r" b="b"/>
              <a:pathLst>
                <a:path w="1578" h="899" extrusionOk="0">
                  <a:moveTo>
                    <a:pt x="464" y="1"/>
                  </a:moveTo>
                  <a:lnTo>
                    <a:pt x="1" y="262"/>
                  </a:lnTo>
                  <a:lnTo>
                    <a:pt x="1" y="641"/>
                  </a:lnTo>
                  <a:lnTo>
                    <a:pt x="464" y="898"/>
                  </a:lnTo>
                  <a:lnTo>
                    <a:pt x="1117" y="898"/>
                  </a:lnTo>
                  <a:lnTo>
                    <a:pt x="1577" y="641"/>
                  </a:lnTo>
                  <a:lnTo>
                    <a:pt x="1577" y="262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372169" y="968234"/>
              <a:ext cx="9504" cy="120724"/>
            </a:xfrm>
            <a:custGeom>
              <a:avLst/>
              <a:gdLst/>
              <a:ahLst/>
              <a:cxnLst/>
              <a:rect l="l" t="t" r="r" b="b"/>
              <a:pathLst>
                <a:path w="165" h="2096" extrusionOk="0">
                  <a:moveTo>
                    <a:pt x="1" y="0"/>
                  </a:moveTo>
                  <a:lnTo>
                    <a:pt x="1" y="2096"/>
                  </a:lnTo>
                  <a:lnTo>
                    <a:pt x="164" y="2096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381614" y="964433"/>
              <a:ext cx="6969" cy="124526"/>
            </a:xfrm>
            <a:custGeom>
              <a:avLst/>
              <a:gdLst/>
              <a:ahLst/>
              <a:cxnLst/>
              <a:rect l="l" t="t" r="r" b="b"/>
              <a:pathLst>
                <a:path w="121" h="2162" extrusionOk="0">
                  <a:moveTo>
                    <a:pt x="121" y="1"/>
                  </a:moveTo>
                  <a:lnTo>
                    <a:pt x="0" y="66"/>
                  </a:lnTo>
                  <a:lnTo>
                    <a:pt x="0" y="2162"/>
                  </a:lnTo>
                  <a:lnTo>
                    <a:pt x="121" y="209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365027" y="964433"/>
              <a:ext cx="7200" cy="124526"/>
            </a:xfrm>
            <a:custGeom>
              <a:avLst/>
              <a:gdLst/>
              <a:ahLst/>
              <a:cxnLst/>
              <a:rect l="l" t="t" r="r" b="b"/>
              <a:pathLst>
                <a:path w="125" h="2162" extrusionOk="0">
                  <a:moveTo>
                    <a:pt x="1" y="1"/>
                  </a:moveTo>
                  <a:lnTo>
                    <a:pt x="1" y="2093"/>
                  </a:lnTo>
                  <a:lnTo>
                    <a:pt x="125" y="2162"/>
                  </a:lnTo>
                  <a:lnTo>
                    <a:pt x="125" y="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365027" y="955044"/>
              <a:ext cx="23557" cy="13247"/>
            </a:xfrm>
            <a:custGeom>
              <a:avLst/>
              <a:gdLst/>
              <a:ahLst/>
              <a:cxnLst/>
              <a:rect l="l" t="t" r="r" b="b"/>
              <a:pathLst>
                <a:path w="409" h="230" extrusionOk="0">
                  <a:moveTo>
                    <a:pt x="125" y="1"/>
                  </a:moveTo>
                  <a:lnTo>
                    <a:pt x="1" y="66"/>
                  </a:lnTo>
                  <a:lnTo>
                    <a:pt x="1" y="164"/>
                  </a:lnTo>
                  <a:lnTo>
                    <a:pt x="125" y="229"/>
                  </a:lnTo>
                  <a:lnTo>
                    <a:pt x="288" y="229"/>
                  </a:lnTo>
                  <a:lnTo>
                    <a:pt x="409" y="164"/>
                  </a:lnTo>
                  <a:lnTo>
                    <a:pt x="409" y="66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8297005" y="513279"/>
              <a:ext cx="159084" cy="470053"/>
            </a:xfrm>
            <a:custGeom>
              <a:avLst/>
              <a:gdLst/>
              <a:ahLst/>
              <a:cxnLst/>
              <a:rect l="l" t="t" r="r" b="b"/>
              <a:pathLst>
                <a:path w="2762" h="8161" extrusionOk="0">
                  <a:moveTo>
                    <a:pt x="1388" y="0"/>
                  </a:moveTo>
                  <a:lnTo>
                    <a:pt x="0" y="7031"/>
                  </a:lnTo>
                  <a:lnTo>
                    <a:pt x="0" y="7684"/>
                  </a:lnTo>
                  <a:lnTo>
                    <a:pt x="816" y="8160"/>
                  </a:lnTo>
                  <a:lnTo>
                    <a:pt x="1959" y="8160"/>
                  </a:lnTo>
                  <a:lnTo>
                    <a:pt x="2762" y="7684"/>
                  </a:lnTo>
                  <a:lnTo>
                    <a:pt x="2762" y="7031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7FA3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344004" y="513279"/>
              <a:ext cx="112085" cy="470053"/>
            </a:xfrm>
            <a:custGeom>
              <a:avLst/>
              <a:gdLst/>
              <a:ahLst/>
              <a:cxnLst/>
              <a:rect l="l" t="t" r="r" b="b"/>
              <a:pathLst>
                <a:path w="1946" h="8161" extrusionOk="0">
                  <a:moveTo>
                    <a:pt x="572" y="0"/>
                  </a:moveTo>
                  <a:lnTo>
                    <a:pt x="0" y="8160"/>
                  </a:lnTo>
                  <a:lnTo>
                    <a:pt x="1143" y="8160"/>
                  </a:lnTo>
                  <a:lnTo>
                    <a:pt x="1946" y="7684"/>
                  </a:lnTo>
                  <a:lnTo>
                    <a:pt x="1946" y="703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2D2C37">
                <a:alpha val="33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</p:grpSp>
      <p:grpSp>
        <p:nvGrpSpPr>
          <p:cNvPr id="302" name="Google Shape;302;p15"/>
          <p:cNvGrpSpPr/>
          <p:nvPr/>
        </p:nvGrpSpPr>
        <p:grpSpPr>
          <a:xfrm>
            <a:off x="1110524" y="6111575"/>
            <a:ext cx="520715" cy="615580"/>
            <a:chOff x="6819875" y="4319550"/>
            <a:chExt cx="399875" cy="472650"/>
          </a:xfrm>
        </p:grpSpPr>
        <p:sp>
          <p:nvSpPr>
            <p:cNvPr id="303" name="Google Shape;303;p15"/>
            <p:cNvSpPr/>
            <p:nvPr/>
          </p:nvSpPr>
          <p:spPr>
            <a:xfrm>
              <a:off x="6819875" y="4422200"/>
              <a:ext cx="208525" cy="291425"/>
            </a:xfrm>
            <a:custGeom>
              <a:avLst/>
              <a:gdLst/>
              <a:ahLst/>
              <a:cxnLst/>
              <a:rect l="l" t="t" r="r" b="b"/>
              <a:pathLst>
                <a:path w="8341" h="11657" extrusionOk="0">
                  <a:moveTo>
                    <a:pt x="7890" y="1"/>
                  </a:moveTo>
                  <a:lnTo>
                    <a:pt x="1" y="11412"/>
                  </a:lnTo>
                  <a:lnTo>
                    <a:pt x="409" y="11657"/>
                  </a:lnTo>
                  <a:lnTo>
                    <a:pt x="8340" y="6855"/>
                  </a:lnTo>
                  <a:lnTo>
                    <a:pt x="7753" y="6219"/>
                  </a:lnTo>
                  <a:lnTo>
                    <a:pt x="2530" y="9195"/>
                  </a:lnTo>
                  <a:lnTo>
                    <a:pt x="2530" y="9195"/>
                  </a:lnTo>
                  <a:lnTo>
                    <a:pt x="7782" y="1812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6830075" y="4428325"/>
              <a:ext cx="208525" cy="285300"/>
            </a:xfrm>
            <a:custGeom>
              <a:avLst/>
              <a:gdLst/>
              <a:ahLst/>
              <a:cxnLst/>
              <a:rect l="l" t="t" r="r" b="b"/>
              <a:pathLst>
                <a:path w="8341" h="11412" extrusionOk="0">
                  <a:moveTo>
                    <a:pt x="7890" y="1"/>
                  </a:moveTo>
                  <a:lnTo>
                    <a:pt x="1" y="11412"/>
                  </a:lnTo>
                  <a:lnTo>
                    <a:pt x="8340" y="6871"/>
                  </a:lnTo>
                  <a:lnTo>
                    <a:pt x="7753" y="6218"/>
                  </a:lnTo>
                  <a:lnTo>
                    <a:pt x="2530" y="9208"/>
                  </a:lnTo>
                  <a:lnTo>
                    <a:pt x="7782" y="1825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878375" y="4319550"/>
              <a:ext cx="116975" cy="472650"/>
            </a:xfrm>
            <a:custGeom>
              <a:avLst/>
              <a:gdLst/>
              <a:ahLst/>
              <a:cxnLst/>
              <a:rect l="l" t="t" r="r" b="b"/>
              <a:pathLst>
                <a:path w="4679" h="18906" extrusionOk="0">
                  <a:moveTo>
                    <a:pt x="4678" y="1"/>
                  </a:moveTo>
                  <a:lnTo>
                    <a:pt x="4042" y="190"/>
                  </a:lnTo>
                  <a:lnTo>
                    <a:pt x="1" y="18648"/>
                  </a:lnTo>
                  <a:lnTo>
                    <a:pt x="533" y="18906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B1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891675" y="4319550"/>
              <a:ext cx="328075" cy="472650"/>
            </a:xfrm>
            <a:custGeom>
              <a:avLst/>
              <a:gdLst/>
              <a:ahLst/>
              <a:cxnLst/>
              <a:rect l="l" t="t" r="r" b="b"/>
              <a:pathLst>
                <a:path w="13123" h="18906" extrusionOk="0">
                  <a:moveTo>
                    <a:pt x="4146" y="1"/>
                  </a:moveTo>
                  <a:lnTo>
                    <a:pt x="1" y="18906"/>
                  </a:lnTo>
                  <a:lnTo>
                    <a:pt x="13122" y="11343"/>
                  </a:lnTo>
                  <a:lnTo>
                    <a:pt x="4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908650" y="4339625"/>
              <a:ext cx="298850" cy="432825"/>
            </a:xfrm>
            <a:custGeom>
              <a:avLst/>
              <a:gdLst/>
              <a:ahLst/>
              <a:cxnLst/>
              <a:rect l="l" t="t" r="r" b="b"/>
              <a:pathLst>
                <a:path w="11954" h="17313" extrusionOk="0">
                  <a:moveTo>
                    <a:pt x="3536" y="1"/>
                  </a:moveTo>
                  <a:lnTo>
                    <a:pt x="1" y="17313"/>
                  </a:lnTo>
                  <a:lnTo>
                    <a:pt x="1" y="17313"/>
                  </a:lnTo>
                  <a:lnTo>
                    <a:pt x="11954" y="10419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E73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951175" y="4386875"/>
              <a:ext cx="220025" cy="330825"/>
            </a:xfrm>
            <a:custGeom>
              <a:avLst/>
              <a:gdLst/>
              <a:ahLst/>
              <a:cxnLst/>
              <a:rect l="l" t="t" r="r" b="b"/>
              <a:pathLst>
                <a:path w="8801" h="13233" extrusionOk="0">
                  <a:moveTo>
                    <a:pt x="2272" y="0"/>
                  </a:moveTo>
                  <a:lnTo>
                    <a:pt x="0" y="13233"/>
                  </a:lnTo>
                  <a:lnTo>
                    <a:pt x="8800" y="816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7014425" y="4465450"/>
              <a:ext cx="55425" cy="174075"/>
            </a:xfrm>
            <a:custGeom>
              <a:avLst/>
              <a:gdLst/>
              <a:ahLst/>
              <a:cxnLst/>
              <a:rect l="l" t="t" r="r" b="b"/>
              <a:pathLst>
                <a:path w="2217" h="6963" extrusionOk="0">
                  <a:moveTo>
                    <a:pt x="1129" y="1"/>
                  </a:moveTo>
                  <a:lnTo>
                    <a:pt x="0" y="653"/>
                  </a:lnTo>
                  <a:lnTo>
                    <a:pt x="313" y="2351"/>
                  </a:lnTo>
                  <a:lnTo>
                    <a:pt x="966" y="4636"/>
                  </a:lnTo>
                  <a:lnTo>
                    <a:pt x="1671" y="4228"/>
                  </a:lnTo>
                  <a:lnTo>
                    <a:pt x="1440" y="1714"/>
                  </a:lnTo>
                  <a:lnTo>
                    <a:pt x="1129" y="1"/>
                  </a:lnTo>
                  <a:close/>
                  <a:moveTo>
                    <a:pt x="1586" y="4950"/>
                  </a:moveTo>
                  <a:cubicBezTo>
                    <a:pt x="1522" y="4950"/>
                    <a:pt x="1456" y="4967"/>
                    <a:pt x="1387" y="5004"/>
                  </a:cubicBezTo>
                  <a:cubicBezTo>
                    <a:pt x="1074" y="5194"/>
                    <a:pt x="924" y="5713"/>
                    <a:pt x="1031" y="6268"/>
                  </a:cubicBezTo>
                  <a:cubicBezTo>
                    <a:pt x="1109" y="6709"/>
                    <a:pt x="1311" y="6962"/>
                    <a:pt x="1546" y="6962"/>
                  </a:cubicBezTo>
                  <a:cubicBezTo>
                    <a:pt x="1609" y="6962"/>
                    <a:pt x="1674" y="6944"/>
                    <a:pt x="1740" y="6907"/>
                  </a:cubicBezTo>
                  <a:cubicBezTo>
                    <a:pt x="2066" y="6718"/>
                    <a:pt x="2216" y="6215"/>
                    <a:pt x="2109" y="5644"/>
                  </a:cubicBezTo>
                  <a:cubicBezTo>
                    <a:pt x="2021" y="5203"/>
                    <a:pt x="1825" y="4950"/>
                    <a:pt x="1586" y="4950"/>
                  </a:cubicBezTo>
                  <a:close/>
                </a:path>
              </a:pathLst>
            </a:custGeom>
            <a:solidFill>
              <a:srgbClr val="2D2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99"/>
            </a:p>
          </p:txBody>
        </p:sp>
      </p:grpSp>
    </p:spTree>
    <p:extLst>
      <p:ext uri="{BB962C8B-B14F-4D97-AF65-F5344CB8AC3E}">
        <p14:creationId xmlns:p14="http://schemas.microsoft.com/office/powerpoint/2010/main" val="132319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3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" dirty="0"/>
            </a:br>
            <a:r>
              <a:rPr lang="en" dirty="0">
                <a:solidFill>
                  <a:schemeClr val="lt1"/>
                </a:solidFill>
              </a:rPr>
              <a:t>Veichle To Everything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Supervised by: </a:t>
            </a:r>
            <a:r>
              <a:rPr lang="en-US" dirty="0" err="1"/>
              <a:t>Dr.Mohammed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Shimy</a:t>
            </a:r>
            <a:endParaRPr lang="en-US" dirty="0"/>
          </a:p>
        </p:txBody>
      </p:sp>
      <p:pic>
        <p:nvPicPr>
          <p:cNvPr id="3" name="Picture 2" descr="5G-V2X onward - 5GAA">
            <a:extLst>
              <a:ext uri="{FF2B5EF4-FFF2-40B4-BE49-F238E27FC236}">
                <a16:creationId xmlns:a16="http://schemas.microsoft.com/office/drawing/2014/main" id="{2D993ABE-8A3A-DAB9-4304-EA940448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0" b="90000" l="9871" r="94876">
                        <a14:foregroundMark x1="56257" y1="71600" x2="56257" y2="71600"/>
                        <a14:foregroundMark x1="69525" y1="57800" x2="69525" y2="57800"/>
                        <a14:foregroundMark x1="71413" y1="56400" x2="71413" y2="56400"/>
                        <a14:foregroundMark x1="70820" y1="34867" x2="70820" y2="34867"/>
                        <a14:foregroundMark x1="66828" y1="24533" x2="66828" y2="24533"/>
                        <a14:foregroundMark x1="36408" y1="25933" x2="36408" y2="25933"/>
                        <a14:foregroundMark x1="61381" y1="10533" x2="61381" y2="10533"/>
                        <a14:foregroundMark x1="61381" y1="9600" x2="61381" y2="9600"/>
                        <a14:foregroundMark x1="91478" y1="40267" x2="91478" y2="40267"/>
                        <a14:foregroundMark x1="94876" y1="41200" x2="94876" y2="41200"/>
                        <a14:foregroundMark x1="17638" y1="51933" x2="17638" y2="51933"/>
                        <a14:backgroundMark x1="46440" y1="64800" x2="46440" y2="64800"/>
                        <a14:backgroundMark x1="67422" y1="49133" x2="67422" y2="49133"/>
                        <a14:backgroundMark x1="38673" y1="44667" x2="38673" y2="46333"/>
                        <a14:backgroundMark x1="37540" y1="45133" x2="41478" y2="44933"/>
                        <a14:backgroundMark x1="47195" y1="39733" x2="50216" y2="38133"/>
                        <a14:backgroundMark x1="52104" y1="37200" x2="51348" y2="37200"/>
                        <a14:backgroundMark x1="62513" y1="36733" x2="66073" y2="38133"/>
                        <a14:backgroundMark x1="68554" y1="48667" x2="64941" y2="51667"/>
                        <a14:backgroundMark x1="44337" y1="66933" x2="51726" y2="60600"/>
                        <a14:backgroundMark x1="62136" y1="54067" x2="60626" y2="54067"/>
                        <a14:backgroundMark x1="57605" y1="57533" x2="56634" y2="58000"/>
                        <a14:backgroundMark x1="86731" y1="28800" x2="85761" y2="28800"/>
                        <a14:backgroundMark x1="32794" y1="51667" x2="32794" y2="51667"/>
                        <a14:backgroundMark x1="15372" y1="56400" x2="15750" y2="5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2808905"/>
            <a:ext cx="4282995" cy="34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4E0E-DB80-B99E-9240-01746598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Plate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AF43B-5F61-6196-F854-0835C11A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83" y="1498600"/>
            <a:ext cx="10360501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104"/>
          <p:cNvSpPr txBox="1"/>
          <p:nvPr/>
        </p:nvSpPr>
        <p:spPr>
          <a:xfrm>
            <a:off x="874586" y="2994288"/>
            <a:ext cx="5219826" cy="8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b" anchorCtr="0">
            <a:normAutofit lnSpcReduction="10000"/>
          </a:bodyPr>
          <a:lstStyle/>
          <a:p>
            <a:pPr algn="ctr">
              <a:buClr>
                <a:schemeClr val="dk1"/>
              </a:buClr>
              <a:buSzPts val="2700"/>
            </a:pPr>
            <a:r>
              <a:rPr lang="en-US" sz="5400" dirty="0">
                <a:latin typeface="+mj-lt"/>
                <a:ea typeface="Lexend Black"/>
                <a:cs typeface="Lexend Black"/>
                <a:sym typeface="Lexend Black"/>
              </a:rPr>
              <a:t>Frameworks</a:t>
            </a:r>
            <a:endParaRPr sz="5400" dirty="0">
              <a:latin typeface="+mj-lt"/>
            </a:endParaRPr>
          </a:p>
        </p:txBody>
      </p:sp>
      <p:pic>
        <p:nvPicPr>
          <p:cNvPr id="5362" name="Google Shape;5362;p104" descr="Logo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376021" y="1600200"/>
            <a:ext cx="4938218" cy="3160458"/>
          </a:xfrm>
          <a:custGeom>
            <a:avLst/>
            <a:gdLst/>
            <a:ahLst/>
            <a:cxnLst/>
            <a:rect l="l" t="t" r="r" b="b"/>
            <a:pathLst>
              <a:path w="4579832" h="5347063" extrusionOk="0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8" name="Google Shape;5368;p105"/>
          <p:cNvPicPr preferRelativeResize="0"/>
          <p:nvPr/>
        </p:nvPicPr>
        <p:blipFill rotWithShape="1">
          <a:blip r:embed="rId3">
            <a:alphaModFix/>
          </a:blip>
          <a:srcRect t="1" b="43931"/>
          <a:stretch/>
        </p:blipFill>
        <p:spPr>
          <a:xfrm>
            <a:off x="641331" y="628202"/>
            <a:ext cx="7840892" cy="44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Google Shape;5369;p105" descr="Icon&#10;&#10;Description automatically generated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14795" y="5068828"/>
            <a:ext cx="4980865" cy="135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4" name="Google Shape;5374;p106" descr="How Google's New Photos App Can Tell Cats From Dogs | WIRED"/>
          <p:cNvPicPr preferRelativeResize="0"/>
          <p:nvPr/>
        </p:nvPicPr>
        <p:blipFill rotWithShape="1">
          <a:blip r:embed="rId3">
            <a:alphaModFix/>
          </a:blip>
          <a:srcRect t="939" r="1" b="2109"/>
          <a:stretch/>
        </p:blipFill>
        <p:spPr>
          <a:xfrm>
            <a:off x="0" y="893"/>
            <a:ext cx="12373504" cy="6856214"/>
          </a:xfrm>
          <a:custGeom>
            <a:avLst/>
            <a:gdLst/>
            <a:ahLst/>
            <a:cxnLst/>
            <a:rect l="l" t="t" r="r" b="b"/>
            <a:pathLst>
              <a:path w="11668636" h="6391879" extrusionOk="0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107"/>
          <p:cNvSpPr txBox="1">
            <a:spLocks noGrp="1"/>
          </p:cNvSpPr>
          <p:nvPr>
            <p:ph type="title"/>
          </p:nvPr>
        </p:nvSpPr>
        <p:spPr>
          <a:xfrm>
            <a:off x="3389815" y="4724400"/>
            <a:ext cx="5409194" cy="18847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Inception v3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2A9F6-9CFD-27D3-6707-40B106336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0" t="32209" r="18117" b="32209"/>
          <a:stretch/>
        </p:blipFill>
        <p:spPr>
          <a:xfrm>
            <a:off x="227012" y="609600"/>
            <a:ext cx="11715751" cy="4572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5" name="Google Shape;5385;p108" descr="Inception V3 Model Architecture"/>
          <p:cNvPicPr preferRelativeResize="0"/>
          <p:nvPr/>
        </p:nvPicPr>
        <p:blipFill rotWithShape="1">
          <a:blip r:embed="rId3">
            <a:alphaModFix/>
          </a:blip>
          <a:srcRect l="130" t="-1" b="2"/>
          <a:stretch/>
        </p:blipFill>
        <p:spPr>
          <a:xfrm>
            <a:off x="1140149" y="787413"/>
            <a:ext cx="9908526" cy="5283174"/>
          </a:xfrm>
          <a:custGeom>
            <a:avLst/>
            <a:gdLst/>
            <a:ahLst/>
            <a:cxnLst/>
            <a:rect l="l" t="t" r="r" b="b"/>
            <a:pathLst>
              <a:path w="11668636" h="6391879" extrusionOk="0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p109"/>
          <p:cNvSpPr txBox="1">
            <a:spLocks noGrp="1"/>
          </p:cNvSpPr>
          <p:nvPr>
            <p:ph type="title"/>
          </p:nvPr>
        </p:nvSpPr>
        <p:spPr>
          <a:xfrm>
            <a:off x="6416061" y="1848112"/>
            <a:ext cx="5129463" cy="27497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Fully Connected Layer</a:t>
            </a:r>
            <a:endParaRPr sz="5400" dirty="0"/>
          </a:p>
        </p:txBody>
      </p:sp>
      <p:pic>
        <p:nvPicPr>
          <p:cNvPr id="5391" name="Google Shape;5391;p109" descr="Ultimate Guide to Input shape and Model Complexity in Neural Networks | by  Chetana Didugu | Towards Data Science"/>
          <p:cNvPicPr preferRelativeResize="0"/>
          <p:nvPr/>
        </p:nvPicPr>
        <p:blipFill rotWithShape="1">
          <a:blip r:embed="rId3">
            <a:alphaModFix/>
          </a:blip>
          <a:srcRect r="30078"/>
          <a:stretch/>
        </p:blipFill>
        <p:spPr>
          <a:xfrm>
            <a:off x="867025" y="737568"/>
            <a:ext cx="5549036" cy="4970792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6" name="Google Shape;5396;p110"/>
          <p:cNvPicPr preferRelativeResize="0"/>
          <p:nvPr/>
        </p:nvPicPr>
        <p:blipFill rotWithShape="1">
          <a:blip r:embed="rId3">
            <a:alphaModFix/>
          </a:blip>
          <a:srcRect l="3346" t="53198" r="64231" b="29014"/>
          <a:stretch/>
        </p:blipFill>
        <p:spPr>
          <a:xfrm>
            <a:off x="850666" y="1811779"/>
            <a:ext cx="10487494" cy="323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1" name="Google Shape;5401;p111"/>
          <p:cNvSpPr txBox="1">
            <a:spLocks noGrp="1"/>
          </p:cNvSpPr>
          <p:nvPr>
            <p:ph type="title"/>
          </p:nvPr>
        </p:nvSpPr>
        <p:spPr>
          <a:xfrm>
            <a:off x="2800417" y="1729104"/>
            <a:ext cx="6587991" cy="23869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Training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6" name="Google Shape;5406;p11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6756" y="1741897"/>
            <a:ext cx="6194286" cy="33742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0FC75-70DE-76FC-F8DD-7948F2D4B083}"/>
                  </a:ext>
                </a:extLst>
              </p:cNvPr>
              <p:cNvSpPr txBox="1"/>
              <p:nvPr/>
            </p:nvSpPr>
            <p:spPr>
              <a:xfrm>
                <a:off x="2816693" y="5161442"/>
                <a:ext cx="6094413" cy="140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4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45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en-US" sz="45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4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lang="en-US" sz="4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0FC75-70DE-76FC-F8DD-7948F2D4B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93" y="5161442"/>
                <a:ext cx="6094413" cy="140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221;p85">
            <a:extLst>
              <a:ext uri="{FF2B5EF4-FFF2-40B4-BE49-F238E27FC236}">
                <a16:creationId xmlns:a16="http://schemas.microsoft.com/office/drawing/2014/main" id="{921A42FD-B9CE-5868-C7FF-D7B468207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9173" y="710727"/>
            <a:ext cx="10269325" cy="1457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Gradient Descent Algorithm</a:t>
            </a:r>
            <a:endParaRPr sz="4500" dirty="0"/>
          </a:p>
        </p:txBody>
      </p:sp>
    </p:spTree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Google Shape;5412;p113"/>
          <p:cNvSpPr txBox="1">
            <a:spLocks noGrp="1"/>
          </p:cNvSpPr>
          <p:nvPr>
            <p:ph type="title"/>
          </p:nvPr>
        </p:nvSpPr>
        <p:spPr>
          <a:xfrm>
            <a:off x="959750" y="695679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Model Accuracy</a:t>
            </a:r>
            <a:endParaRPr sz="4500" dirty="0"/>
          </a:p>
        </p:txBody>
      </p:sp>
      <p:pic>
        <p:nvPicPr>
          <p:cNvPr id="5413" name="Google Shape;541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702" y="1836709"/>
            <a:ext cx="9893118" cy="40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4" name="Google Shape;5414;p113"/>
          <p:cNvSpPr txBox="1"/>
          <p:nvPr/>
        </p:nvSpPr>
        <p:spPr>
          <a:xfrm>
            <a:off x="2817812" y="5499712"/>
            <a:ext cx="10512862" cy="132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250"/>
            </a:pPr>
            <a:r>
              <a:rPr lang="en-US" sz="2999" dirty="0">
                <a:latin typeface="Arial"/>
                <a:ea typeface="Arial"/>
                <a:cs typeface="Arial"/>
                <a:sym typeface="Arial"/>
              </a:rPr>
              <a:t>  Epochs                                    </a:t>
            </a:r>
            <a:r>
              <a:rPr lang="en-US" sz="2999" dirty="0" err="1">
                <a:latin typeface="Arial"/>
                <a:ea typeface="Arial"/>
                <a:cs typeface="Arial"/>
                <a:sym typeface="Arial"/>
              </a:rPr>
              <a:t>Epochs</a:t>
            </a:r>
            <a:endParaRPr sz="2999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EFACE-A7CF-C720-2318-072C6AFA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52" y="1702250"/>
            <a:ext cx="4061884" cy="2437765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6BFF63-1610-6FEE-4F8A-B7FF141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0152" y="4241588"/>
            <a:ext cx="4061884" cy="1929897"/>
          </a:xfrm>
        </p:spPr>
        <p:txBody>
          <a:bodyPr>
            <a:normAutofit/>
          </a:bodyPr>
          <a:lstStyle/>
          <a:p>
            <a:r>
              <a:rPr lang="en-US" sz="3599" dirty="0"/>
              <a:t>Reservation System </a:t>
            </a:r>
          </a:p>
        </p:txBody>
      </p:sp>
      <p:pic>
        <p:nvPicPr>
          <p:cNvPr id="5" name="Content Placeholder 4" descr="A group of cars in a parking lot&#10;&#10;Description automatically generated">
            <a:extLst>
              <a:ext uri="{FF2B5EF4-FFF2-40B4-BE49-F238E27FC236}">
                <a16:creationId xmlns:a16="http://schemas.microsoft.com/office/drawing/2014/main" id="{49D0E25D-683A-57B7-A709-B28A44563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1" y="1345426"/>
            <a:ext cx="6180115" cy="3780170"/>
          </a:xfrm>
        </p:spPr>
      </p:pic>
    </p:spTree>
    <p:extLst>
      <p:ext uri="{BB962C8B-B14F-4D97-AF65-F5344CB8AC3E}">
        <p14:creationId xmlns:p14="http://schemas.microsoft.com/office/powerpoint/2010/main" val="15385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9" name="Google Shape;5419;p114"/>
          <p:cNvSpPr txBox="1">
            <a:spLocks noGrp="1"/>
          </p:cNvSpPr>
          <p:nvPr>
            <p:ph type="title"/>
          </p:nvPr>
        </p:nvSpPr>
        <p:spPr>
          <a:xfrm>
            <a:off x="3314167" y="1381289"/>
            <a:ext cx="5560490" cy="25128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The Application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115"/>
          <p:cNvSpPr txBox="1">
            <a:spLocks noGrp="1"/>
          </p:cNvSpPr>
          <p:nvPr>
            <p:ph type="title"/>
          </p:nvPr>
        </p:nvSpPr>
        <p:spPr>
          <a:xfrm>
            <a:off x="6094412" y="2474874"/>
            <a:ext cx="5129463" cy="19082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ct val="66666"/>
            </a:pPr>
            <a:r>
              <a:rPr lang="en-US" sz="5400" b="1" dirty="0" err="1">
                <a:ea typeface="Lexend Black"/>
                <a:cs typeface="Lexend Black"/>
                <a:sym typeface="Lexend Black"/>
              </a:rPr>
              <a:t>Haar</a:t>
            </a:r>
            <a:r>
              <a:rPr lang="en-US" sz="5400" b="1" dirty="0">
                <a:ea typeface="Lexend Black"/>
                <a:cs typeface="Lexend Black"/>
                <a:sym typeface="Lexend Black"/>
              </a:rPr>
              <a:t> Cascade Algorithm</a:t>
            </a:r>
            <a:endParaRPr sz="5400" b="1" dirty="0"/>
          </a:p>
        </p:txBody>
      </p:sp>
      <p:pic>
        <p:nvPicPr>
          <p:cNvPr id="5425" name="Google Shape;5425;p115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29" t="6796" r="47438" b="7821"/>
          <a:stretch/>
        </p:blipFill>
        <p:spPr>
          <a:xfrm>
            <a:off x="1141864" y="895236"/>
            <a:ext cx="4952549" cy="5067528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p116"/>
          <p:cNvSpPr txBox="1">
            <a:spLocks noGrp="1"/>
          </p:cNvSpPr>
          <p:nvPr>
            <p:ph type="title"/>
          </p:nvPr>
        </p:nvSpPr>
        <p:spPr>
          <a:xfrm>
            <a:off x="959749" y="432434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4500" dirty="0"/>
              <a:t>Example</a:t>
            </a:r>
            <a:endParaRPr sz="4500" dirty="0"/>
          </a:p>
        </p:txBody>
      </p:sp>
      <p:pic>
        <p:nvPicPr>
          <p:cNvPr id="5431" name="Google Shape;5431;p116"/>
          <p:cNvPicPr preferRelativeResize="0"/>
          <p:nvPr/>
        </p:nvPicPr>
        <p:blipFill rotWithShape="1">
          <a:blip r:embed="rId3">
            <a:alphaModFix/>
          </a:blip>
          <a:srcRect l="6924" t="15050" r="49487" b="22696"/>
          <a:stretch/>
        </p:blipFill>
        <p:spPr>
          <a:xfrm>
            <a:off x="534120" y="1579515"/>
            <a:ext cx="5560293" cy="44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2" name="Google Shape;5432;p116"/>
          <p:cNvPicPr preferRelativeResize="0"/>
          <p:nvPr/>
        </p:nvPicPr>
        <p:blipFill rotWithShape="1">
          <a:blip r:embed="rId4">
            <a:alphaModFix/>
          </a:blip>
          <a:srcRect l="6667" t="15050" r="49486" b="23153"/>
          <a:stretch/>
        </p:blipFill>
        <p:spPr>
          <a:xfrm>
            <a:off x="6160473" y="1579515"/>
            <a:ext cx="5560293" cy="44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3" name="Google Shape;5433;p116"/>
          <p:cNvSpPr txBox="1"/>
          <p:nvPr/>
        </p:nvSpPr>
        <p:spPr>
          <a:xfrm>
            <a:off x="4864780" y="5042859"/>
            <a:ext cx="1131820" cy="36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spAutoFit/>
          </a:bodyPr>
          <a:lstStyle/>
          <a:p>
            <a:r>
              <a:rPr lang="en-US" sz="16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sleep</a:t>
            </a:r>
            <a:endParaRPr sz="3199" b="1" dirty="0"/>
          </a:p>
        </p:txBody>
      </p:sp>
    </p:spTree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07-12 at 9.12.28 PM" descr="A person sitting at a table with a robo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86F5174-6265-76B0-0671-A7695E0DC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8028" y="68263"/>
            <a:ext cx="3797632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680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FAF2-CBA6-8DF1-F108-B219593AC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025CD-88AE-3B7C-60B2-58C9CB553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62158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3D81-E1CD-E3BF-7886-CF5F82AA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Embedded Systems Enhancement</a:t>
            </a:r>
            <a:endParaRPr lang="en-US" sz="3600" b="1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659CD6-FE37-6006-AAF4-E013C2482C2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6.1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A9D4B-9406-2AD6-F77A-021FD3CC0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6277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3D81-E1CD-E3BF-7886-CF5F82AA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Machine Learning Enhancement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659CD6-FE37-6006-AAF4-E013C2482C2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6.2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3CA9D4B-9406-2AD6-F77A-021FD3CC0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47718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3ABD-AB02-FF66-FFFB-192F715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rPr>
              <a:t>Jetson Nano</a:t>
            </a:r>
            <a:endParaRPr lang="en-US" dirty="0"/>
          </a:p>
        </p:txBody>
      </p:sp>
      <p:pic>
        <p:nvPicPr>
          <p:cNvPr id="3" name="Picture 2" descr="NVIDIA Jetson Nano Developer Kit (945-13450-0000-100): Buy Online at Best  Price in Egypt - Souq is now Amazon.eg">
            <a:extLst>
              <a:ext uri="{FF2B5EF4-FFF2-40B4-BE49-F238E27FC236}">
                <a16:creationId xmlns:a16="http://schemas.microsoft.com/office/drawing/2014/main" id="{B812F0B2-E378-4D72-87DC-BF2B899A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2616" y="1701797"/>
            <a:ext cx="5833035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19576989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883D-7883-96DA-F966-C5B16A8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Pedestrians Detection</a:t>
            </a:r>
            <a:endParaRPr lang="en-US" dirty="0"/>
          </a:p>
        </p:txBody>
      </p:sp>
      <p:pic>
        <p:nvPicPr>
          <p:cNvPr id="3" name="Picture 2" descr="Pedestrian Recognition and Object Detection - The Key to Safer Roads">
            <a:extLst>
              <a:ext uri="{FF2B5EF4-FFF2-40B4-BE49-F238E27FC236}">
                <a16:creationId xmlns:a16="http://schemas.microsoft.com/office/drawing/2014/main" id="{341BBE61-F215-9A61-5EF9-F3FA8018D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961"/>
          <a:stretch/>
        </p:blipFill>
        <p:spPr bwMode="auto">
          <a:xfrm>
            <a:off x="1218883" y="1701797"/>
            <a:ext cx="10360501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28979157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95725A9-2592-0F98-20D0-A6EAE33D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L</a:t>
            </a:r>
            <a:r>
              <a:rPr lang="en-US" b="0" i="0" u="none" strike="noStrike" cap="none" dirty="0"/>
              <a:t>icense </a:t>
            </a:r>
            <a:r>
              <a:rPr lang="en-US" dirty="0"/>
              <a:t>P</a:t>
            </a:r>
            <a:r>
              <a:rPr lang="en-US" b="0" i="0" u="none" strike="noStrike" cap="none" dirty="0"/>
              <a:t>late </a:t>
            </a:r>
            <a:r>
              <a:rPr lang="en-US" dirty="0"/>
              <a:t>D</a:t>
            </a:r>
            <a:r>
              <a:rPr lang="en-US" b="0" i="0" u="none" strike="noStrike" cap="none" dirty="0"/>
              <a:t>etection</a:t>
            </a:r>
            <a:endParaRPr lang="en-US" dirty="0"/>
          </a:p>
        </p:txBody>
      </p:sp>
      <p:pic>
        <p:nvPicPr>
          <p:cNvPr id="1026" name="Picture 2" descr="Vehicle registration plates of Egypt - Wikipedia">
            <a:extLst>
              <a:ext uri="{FF2B5EF4-FFF2-40B4-BE49-F238E27FC236}">
                <a16:creationId xmlns:a16="http://schemas.microsoft.com/office/drawing/2014/main" id="{49A709C6-D5FF-8F05-4F25-94F0C26E4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25" r="-2" b="1425"/>
          <a:stretch/>
        </p:blipFill>
        <p:spPr bwMode="auto">
          <a:xfrm>
            <a:off x="2132568" y="1828800"/>
            <a:ext cx="8533129" cy="43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6451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2">
            <a:extLst>
              <a:ext uri="{FF2B5EF4-FFF2-40B4-BE49-F238E27FC236}">
                <a16:creationId xmlns:a16="http://schemas.microsoft.com/office/drawing/2014/main" id="{E1E0E1B5-8264-E40C-1190-05359918DD4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A1D401-2A57-FB6E-5519-B00571EE6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1106111"/>
          </a:xfrm>
        </p:spPr>
        <p:txBody>
          <a:bodyPr wrap="square" anchor="t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3599" b="1" dirty="0">
                <a:latin typeface="+mj-lt"/>
              </a:rPr>
              <a:t>Vehicle to Garage unit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2630C-33EE-94D0-45C7-161CF3F8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150"/>
            <a:ext cx="4894257" cy="4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3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90DB-2D66-9F23-C799-5CC38EEF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b="0" i="0" u="none" strike="noStrike" cap="none" dirty="0"/>
              <a:t>Garage Empty </a:t>
            </a:r>
            <a:r>
              <a:rPr lang="en-US" dirty="0"/>
              <a:t>S</a:t>
            </a:r>
            <a:r>
              <a:rPr lang="en-US" b="0" i="0" u="none" strike="noStrike" cap="none" dirty="0"/>
              <a:t>lots Detection</a:t>
            </a:r>
            <a:endParaRPr lang="en-US" dirty="0"/>
          </a:p>
        </p:txBody>
      </p:sp>
      <p:pic>
        <p:nvPicPr>
          <p:cNvPr id="2050" name="Picture 2" descr="Parking Guidance System">
            <a:extLst>
              <a:ext uri="{FF2B5EF4-FFF2-40B4-BE49-F238E27FC236}">
                <a16:creationId xmlns:a16="http://schemas.microsoft.com/office/drawing/2014/main" id="{F3B8A509-7A3F-A3DF-FFE7-B6A4C83F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0878" y="1701797"/>
            <a:ext cx="8076510" cy="44622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9293014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4CDD4-A4B7-1D68-AF5B-E4C2F641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5459"/>
            <a:ext cx="10360501" cy="811001"/>
          </a:xfrm>
        </p:spPr>
        <p:txBody>
          <a:bodyPr/>
          <a:lstStyle/>
          <a:p>
            <a:r>
              <a:rPr lang="en-US" dirty="0"/>
              <a:t>How it Works: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206A98-139A-3C77-15CB-2A1C319B1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300718"/>
            <a:ext cx="3103635" cy="4870768"/>
          </a:xfrm>
        </p:spPr>
        <p:txBody>
          <a:bodyPr/>
          <a:lstStyle/>
          <a:p>
            <a:r>
              <a:rPr lang="en-US" dirty="0"/>
              <a:t>The two Raspberry </a:t>
            </a:r>
            <a:r>
              <a:rPr lang="en-US" dirty="0" err="1"/>
              <a:t>Pis</a:t>
            </a:r>
            <a:r>
              <a:rPr lang="en-US" dirty="0"/>
              <a:t> are being the clients (Things) in an IoT network</a:t>
            </a:r>
          </a:p>
          <a:p>
            <a:r>
              <a:rPr lang="en-US" dirty="0"/>
              <a:t>The IoT network is established via two methods: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AWS cloud.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LAN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62DF8-F289-E1B6-19A5-86D0B4E1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45" y="1529257"/>
            <a:ext cx="7618019" cy="4399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78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2C6BEE1-A35C-A138-2F45-A010B1DEE40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0B21FCE4-961B-DF96-D89D-51F163B1B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619206"/>
          </a:xfrm>
        </p:spPr>
        <p:txBody>
          <a:bodyPr/>
          <a:lstStyle/>
          <a:p>
            <a:pPr algn="r"/>
            <a:r>
              <a:rPr lang="en-US" sz="3599" b="1" dirty="0">
                <a:solidFill>
                  <a:srgbClr val="FFFFFF"/>
                </a:solidFill>
                <a:latin typeface="+mj-lt"/>
              </a:rPr>
              <a:t>User Interface</a:t>
            </a:r>
            <a:endParaRPr lang="en-US" sz="3599" b="1" dirty="0">
              <a:latin typeface="+mj-lt"/>
            </a:endParaRPr>
          </a:p>
        </p:txBody>
      </p:sp>
      <p:pic>
        <p:nvPicPr>
          <p:cNvPr id="6" name="Picture 5" descr="A group of white phones with different types of vehicles&#10;&#10;Description automatically generated">
            <a:extLst>
              <a:ext uri="{FF2B5EF4-FFF2-40B4-BE49-F238E27FC236}">
                <a16:creationId xmlns:a16="http://schemas.microsoft.com/office/drawing/2014/main" id="{92A93F3E-FFFB-B91F-1BD4-17128C61E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33114"/>
            <a:ext cx="4918609" cy="56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FC60DA-D5D1-D9C9-CB6B-0FF5383A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95" y="686515"/>
            <a:ext cx="4062942" cy="657054"/>
          </a:xfrm>
        </p:spPr>
        <p:txBody>
          <a:bodyPr>
            <a:normAutofit/>
          </a:bodyPr>
          <a:lstStyle/>
          <a:p>
            <a:r>
              <a:rPr lang="en-US" sz="3599" dirty="0"/>
              <a:t>User 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CB7E6-45F7-80D4-9AFF-D6A9CA71A2D5}"/>
              </a:ext>
            </a:extLst>
          </p:cNvPr>
          <p:cNvSpPr txBox="1"/>
          <p:nvPr/>
        </p:nvSpPr>
        <p:spPr>
          <a:xfrm>
            <a:off x="899878" y="1472926"/>
            <a:ext cx="4062942" cy="39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The user interacts with the raspberry pi via Mobile application.</a:t>
            </a:r>
          </a:p>
          <a:p>
            <a:endParaRPr lang="en-US" sz="2799" dirty="0">
              <a:cs typeface="Gautami" panose="020B0502040204020203" pitchFamily="34" charset="0"/>
            </a:endParaRP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Designing Platform.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GUI main components.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799" dirty="0">
                <a:cs typeface="Gautami" panose="020B0502040204020203" pitchFamily="34" charset="0"/>
              </a:rPr>
              <a:t>How it works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799" dirty="0">
              <a:cs typeface="Gautami" panose="020B0502040204020203" pitchFamily="34" charset="0"/>
            </a:endParaRPr>
          </a:p>
          <a:p>
            <a:pPr marL="285664" indent="-285664">
              <a:buFont typeface="Courier New" panose="02070309020205020404" pitchFamily="49" charset="0"/>
              <a:buChar char="o"/>
            </a:pPr>
            <a:endParaRPr lang="en-US" sz="2799" dirty="0">
              <a:latin typeface="Georgia" panose="02040502050405020303" pitchFamily="18" charset="0"/>
              <a:cs typeface="Gautami" panose="020B0502040204020203" pitchFamily="34" charset="0"/>
            </a:endParaRPr>
          </a:p>
        </p:txBody>
      </p:sp>
      <p:pic>
        <p:nvPicPr>
          <p:cNvPr id="7" name="Content Placeholder 6" descr="A hand holding a phone and a parking sign&#10;&#10;Description automatically generated">
            <a:extLst>
              <a:ext uri="{FF2B5EF4-FFF2-40B4-BE49-F238E27FC236}">
                <a16:creationId xmlns:a16="http://schemas.microsoft.com/office/drawing/2014/main" id="{1596D806-D6B8-5603-AB1E-6A386497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38" y="686515"/>
            <a:ext cx="2838702" cy="614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972BCDD-FE90-CEA9-0BDF-19F42C0B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15" y="686514"/>
            <a:ext cx="2846129" cy="6170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1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87644-25D0-0708-A03A-7C07EF2E6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4833" y="1591250"/>
            <a:ext cx="3261639" cy="657054"/>
          </a:xfrm>
        </p:spPr>
        <p:txBody>
          <a:bodyPr/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799" dirty="0"/>
              <a:t>Output screens.</a:t>
            </a:r>
          </a:p>
          <a:p>
            <a:endParaRPr lang="en-US" dirty="0"/>
          </a:p>
        </p:txBody>
      </p:sp>
      <p:pic>
        <p:nvPicPr>
          <p:cNvPr id="6" name="Content Placeholder 5" descr="A screenshot of a reservation&#10;&#10;Description automatically generated">
            <a:extLst>
              <a:ext uri="{FF2B5EF4-FFF2-40B4-BE49-F238E27FC236}">
                <a16:creationId xmlns:a16="http://schemas.microsoft.com/office/drawing/2014/main" id="{BF2AC329-84B5-B1ED-83A2-DF8412F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3" y="845546"/>
            <a:ext cx="2739113" cy="5932428"/>
          </a:xfr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51F26EE-C284-A31A-A27B-69119D107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34" y="851572"/>
            <a:ext cx="2739113" cy="59384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5C05134-BB31-0379-2B79-FC069AC895CF}"/>
              </a:ext>
            </a:extLst>
          </p:cNvPr>
          <p:cNvSpPr txBox="1">
            <a:spLocks/>
          </p:cNvSpPr>
          <p:nvPr/>
        </p:nvSpPr>
        <p:spPr>
          <a:xfrm>
            <a:off x="1118895" y="686515"/>
            <a:ext cx="4062942" cy="657054"/>
          </a:xfrm>
          <a:prstGeom prst="rect">
            <a:avLst/>
          </a:prstGeom>
        </p:spPr>
        <p:txBody>
          <a:bodyPr vert="horz" lIns="121867" tIns="60933" rIns="121867" bIns="60933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/>
              <a:t>User Interface</a:t>
            </a:r>
            <a:endParaRPr lang="en-US" sz="3599" dirty="0"/>
          </a:p>
        </p:txBody>
      </p:sp>
    </p:spTree>
    <p:extLst>
      <p:ext uri="{BB962C8B-B14F-4D97-AF65-F5344CB8AC3E}">
        <p14:creationId xmlns:p14="http://schemas.microsoft.com/office/powerpoint/2010/main" val="5050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2C6BEE1-A35C-A138-2F45-A010B1DEE40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80057"/>
            <a:ext cx="1822725" cy="110611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0B21FCE4-961B-DF96-D89D-51F163B1B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388" y="3681634"/>
            <a:ext cx="5687718" cy="619206"/>
          </a:xfrm>
        </p:spPr>
        <p:txBody>
          <a:bodyPr/>
          <a:lstStyle/>
          <a:p>
            <a:pPr algn="r"/>
            <a:r>
              <a:rPr lang="en-US" sz="3599" b="1" dirty="0">
                <a:latin typeface="+mj-lt"/>
              </a:rPr>
              <a:t>AVR and Raspberry Pi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621B6-4C93-D573-F4A3-3B5B6A4FA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58"/>
            <a:ext cx="4864244" cy="58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0E03-5055-CE6A-E8D8-0A760977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44" y="288977"/>
            <a:ext cx="5303515" cy="1447423"/>
          </a:xfrm>
        </p:spPr>
        <p:txBody>
          <a:bodyPr>
            <a:normAutofit fontScale="90000"/>
          </a:bodyPr>
          <a:lstStyle/>
          <a:p>
            <a:r>
              <a:rPr lang="en-US" sz="3999" dirty="0"/>
              <a:t>AVR and Raspberry Pi Connection</a:t>
            </a:r>
            <a:br>
              <a:rPr lang="en-US" sz="2799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E07AE-BB2F-DB64-688C-12DBC3B03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730" y="1903412"/>
            <a:ext cx="5518829" cy="2916270"/>
          </a:xfrm>
        </p:spPr>
        <p:txBody>
          <a:bodyPr>
            <a:normAutofit/>
          </a:bodyPr>
          <a:lstStyle/>
          <a:p>
            <a:r>
              <a:rPr lang="en-US" sz="2799" dirty="0"/>
              <a:t>There are two methods:</a:t>
            </a:r>
          </a:p>
          <a:p>
            <a:r>
              <a:rPr lang="en-US" dirty="0"/>
              <a:t>             </a:t>
            </a:r>
            <a:r>
              <a:rPr lang="en-US" sz="2799" dirty="0"/>
              <a:t>UART Communication protocol</a:t>
            </a:r>
          </a:p>
          <a:p>
            <a:r>
              <a:rPr lang="en-US" dirty="0"/>
              <a:t>              </a:t>
            </a:r>
          </a:p>
          <a:p>
            <a:r>
              <a:rPr lang="en-US" dirty="0"/>
              <a:t>             </a:t>
            </a:r>
          </a:p>
          <a:p>
            <a:r>
              <a:rPr lang="en-US" dirty="0"/>
              <a:t>             </a:t>
            </a:r>
            <a:r>
              <a:rPr lang="en-US" sz="2799" dirty="0"/>
              <a:t>GPIO Pins</a:t>
            </a:r>
          </a:p>
        </p:txBody>
      </p:sp>
      <p:pic>
        <p:nvPicPr>
          <p:cNvPr id="6" name="Content Placeholder 5" descr="A diagram of a couple of black rectangular objects with red buttons&#10;&#10;Description automatically generated">
            <a:extLst>
              <a:ext uri="{FF2B5EF4-FFF2-40B4-BE49-F238E27FC236}">
                <a16:creationId xmlns:a16="http://schemas.microsoft.com/office/drawing/2014/main" id="{4990CDB8-5C66-87B2-9369-8E19F5F25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61" y="2271836"/>
            <a:ext cx="4657839" cy="2314328"/>
          </a:xfr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4C5FA3E-01E8-7EC3-6F66-CBEFA0546AAE}"/>
              </a:ext>
            </a:extLst>
          </p:cNvPr>
          <p:cNvCxnSpPr>
            <a:cxnSpLocks/>
          </p:cNvCxnSpPr>
          <p:nvPr/>
        </p:nvCxnSpPr>
        <p:spPr>
          <a:xfrm>
            <a:off x="1131326" y="2460112"/>
            <a:ext cx="532381" cy="312014"/>
          </a:xfrm>
          <a:prstGeom prst="bentConnector3">
            <a:avLst>
              <a:gd name="adj1" fmla="val 124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93750F-C516-E6AA-0121-90F74D8164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8250" y="3255205"/>
            <a:ext cx="1498535" cy="532378"/>
          </a:xfrm>
          <a:prstGeom prst="bentConnector3">
            <a:avLst>
              <a:gd name="adj1" fmla="val 10046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7-13 at 3.22.55 AM">
            <a:hlinkClick r:id="" action="ppaction://media"/>
            <a:extLst>
              <a:ext uri="{FF2B5EF4-FFF2-40B4-BE49-F238E27FC236}">
                <a16:creationId xmlns:a16="http://schemas.microsoft.com/office/drawing/2014/main" id="{E71F6F40-9C80-7AF2-D6D7-DEB01B8C38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19" y="903"/>
            <a:ext cx="12188805" cy="6856204"/>
          </a:xfrm>
          <a:noFill/>
        </p:spPr>
      </p:pic>
    </p:spTree>
    <p:extLst>
      <p:ext uri="{BB962C8B-B14F-4D97-AF65-F5344CB8AC3E}">
        <p14:creationId xmlns:p14="http://schemas.microsoft.com/office/powerpoint/2010/main" val="94520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Lives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V2V Communication Driver Assistance Systems.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BB467-9F12-D631-95D8-553E0126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438400"/>
            <a:ext cx="540384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D690C09-C00B-5ABE-A5D7-A74A473B5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5812" y="2438400"/>
            <a:ext cx="8380937" cy="141557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Reservation ID Recognition</a:t>
            </a:r>
          </a:p>
        </p:txBody>
      </p:sp>
    </p:spTree>
    <p:extLst>
      <p:ext uri="{BB962C8B-B14F-4D97-AF65-F5344CB8AC3E}">
        <p14:creationId xmlns:p14="http://schemas.microsoft.com/office/powerpoint/2010/main" val="29859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ربع نص 6">
            <a:extLst>
              <a:ext uri="{FF2B5EF4-FFF2-40B4-BE49-F238E27FC236}">
                <a16:creationId xmlns:a16="http://schemas.microsoft.com/office/drawing/2014/main" id="{5DC8D5AB-CCEE-8193-6668-0704DB419EA6}"/>
              </a:ext>
            </a:extLst>
          </p:cNvPr>
          <p:cNvSpPr txBox="1"/>
          <p:nvPr/>
        </p:nvSpPr>
        <p:spPr>
          <a:xfrm>
            <a:off x="1218883" y="274637"/>
            <a:ext cx="10360501" cy="9445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Reservation ID Recognition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FD6926F-C627-8D19-6AD2-E26BBAD61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2210" r="-2" b="-9419"/>
          <a:stretch/>
        </p:blipFill>
        <p:spPr>
          <a:xfrm>
            <a:off x="1141412" y="1295400"/>
            <a:ext cx="10360501" cy="5724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96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B139901-B20E-788A-D4FC-29893308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ea typeface="Lexend Black"/>
                <a:cs typeface="Lexend Black"/>
                <a:sym typeface="Lexend Black"/>
              </a:rPr>
              <a:t>Technique for Digit Detection.</a:t>
            </a:r>
            <a:br>
              <a:rPr lang="en-US" sz="3600" dirty="0">
                <a:latin typeface="Lexend Black"/>
                <a:ea typeface="Lexend Black"/>
                <a:cs typeface="Lexend Black"/>
                <a:sym typeface="Lexend Black"/>
              </a:rPr>
            </a:br>
            <a:endParaRPr lang="en-US" dirty="0"/>
          </a:p>
        </p:txBody>
      </p:sp>
      <p:pic>
        <p:nvPicPr>
          <p:cNvPr id="3" name="Google Shape;4659;p31">
            <a:extLst>
              <a:ext uri="{FF2B5EF4-FFF2-40B4-BE49-F238E27FC236}">
                <a16:creationId xmlns:a16="http://schemas.microsoft.com/office/drawing/2014/main" id="{CFAC5953-AB4D-6DA9-3E2A-52DCB005CA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6212" y="1828800"/>
            <a:ext cx="9746015" cy="2875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6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F2C0CBA2-1117-1253-33FC-CE0AE3B2C36E}"/>
              </a:ext>
            </a:extLst>
          </p:cNvPr>
          <p:cNvSpPr txBox="1"/>
          <p:nvPr/>
        </p:nvSpPr>
        <p:spPr>
          <a:xfrm flipH="1">
            <a:off x="2284412" y="2841256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MODEL</a:t>
            </a:r>
          </a:p>
        </p:txBody>
      </p:sp>
      <p:cxnSp>
        <p:nvCxnSpPr>
          <p:cNvPr id="8" name="موصل: على شكل مرفق 7">
            <a:extLst>
              <a:ext uri="{FF2B5EF4-FFF2-40B4-BE49-F238E27FC236}">
                <a16:creationId xmlns:a16="http://schemas.microsoft.com/office/drawing/2014/main" id="{C39E67AC-7FAB-6775-B0A7-B85A047DC55E}"/>
              </a:ext>
            </a:extLst>
          </p:cNvPr>
          <p:cNvCxnSpPr>
            <a:cxnSpLocks/>
          </p:cNvCxnSpPr>
          <p:nvPr/>
        </p:nvCxnSpPr>
        <p:spPr>
          <a:xfrm>
            <a:off x="3732212" y="3102866"/>
            <a:ext cx="2590800" cy="1168400"/>
          </a:xfrm>
          <a:prstGeom prst="bentConnector3">
            <a:avLst>
              <a:gd name="adj1" fmla="val 353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موصل: على شكل مرفق 9">
            <a:extLst>
              <a:ext uri="{FF2B5EF4-FFF2-40B4-BE49-F238E27FC236}">
                <a16:creationId xmlns:a16="http://schemas.microsoft.com/office/drawing/2014/main" id="{323D9246-6423-AB95-2867-DE71B9E880AA}"/>
              </a:ext>
            </a:extLst>
          </p:cNvPr>
          <p:cNvCxnSpPr>
            <a:cxnSpLocks/>
          </p:cNvCxnSpPr>
          <p:nvPr/>
        </p:nvCxnSpPr>
        <p:spPr>
          <a:xfrm flipV="1">
            <a:off x="3732212" y="2000486"/>
            <a:ext cx="2590800" cy="1102380"/>
          </a:xfrm>
          <a:prstGeom prst="bentConnector3">
            <a:avLst>
              <a:gd name="adj1" fmla="val 353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76BA6713-4AE6-6E27-CF39-24E140F39319}"/>
              </a:ext>
            </a:extLst>
          </p:cNvPr>
          <p:cNvSpPr txBox="1"/>
          <p:nvPr/>
        </p:nvSpPr>
        <p:spPr>
          <a:xfrm flipH="1">
            <a:off x="6344515" y="1738876"/>
            <a:ext cx="208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1) DATASETS</a:t>
            </a: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5F3D5A30-0B5F-23CA-6397-7BEBDDC8F6BE}"/>
              </a:ext>
            </a:extLst>
          </p:cNvPr>
          <p:cNvSpPr txBox="1"/>
          <p:nvPr/>
        </p:nvSpPr>
        <p:spPr>
          <a:xfrm flipH="1">
            <a:off x="6395802" y="4009656"/>
            <a:ext cx="41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2)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584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5E04BB3-32FE-A6C2-3B3A-F5B4EF9F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19219"/>
            <a:ext cx="10360501" cy="1223963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b="1" dirty="0"/>
              <a:t>1) </a:t>
            </a:r>
            <a:r>
              <a:rPr lang="en-US" b="1" u="sng" dirty="0"/>
              <a:t>DATASETS</a:t>
            </a:r>
            <a:br>
              <a:rPr lang="en-US" b="1" u="sng" dirty="0"/>
            </a:br>
            <a:endParaRPr lang="en-US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BB5D5ED-20A9-29D8-534D-C29A7049FBDC}"/>
              </a:ext>
            </a:extLst>
          </p:cNvPr>
          <p:cNvSpPr txBox="1"/>
          <p:nvPr/>
        </p:nvSpPr>
        <p:spPr>
          <a:xfrm>
            <a:off x="1186658" y="129540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2000"/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b="1" dirty="0">
                <a:latin typeface="+mj-lt"/>
                <a:cs typeface="Leelawadee UI Semilight" panose="020B0402040204020203" pitchFamily="34" charset="-34"/>
              </a:rPr>
              <a:t>MNIST DATASETS</a:t>
            </a:r>
          </a:p>
        </p:txBody>
      </p:sp>
      <p:pic>
        <p:nvPicPr>
          <p:cNvPr id="5" name="Google Shape;4667;p32">
            <a:extLst>
              <a:ext uri="{FF2B5EF4-FFF2-40B4-BE49-F238E27FC236}">
                <a16:creationId xmlns:a16="http://schemas.microsoft.com/office/drawing/2014/main" id="{0A8FE8C1-1E93-DCC1-EC9E-389B0B75CF33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856412" y="1397000"/>
            <a:ext cx="4342524" cy="4465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5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p33"/>
          <p:cNvSpPr txBox="1">
            <a:spLocks noGrp="1"/>
          </p:cNvSpPr>
          <p:nvPr>
            <p:ph type="ctrTitle"/>
          </p:nvPr>
        </p:nvSpPr>
        <p:spPr>
          <a:xfrm>
            <a:off x="1446212" y="1066800"/>
            <a:ext cx="9980770" cy="29202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SzPts val="5200"/>
            </a:pPr>
            <a:r>
              <a:rPr lang="en-US" sz="4000" b="1" dirty="0">
                <a:ea typeface="Lexend Black"/>
                <a:cs typeface="Lexend Black"/>
                <a:sym typeface="Lexend Black"/>
              </a:rPr>
              <a:t>2) Building Blocks Of The Model Architecture</a:t>
            </a:r>
            <a:br>
              <a:rPr lang="en-US" sz="4799" dirty="0">
                <a:ea typeface="Lexend Black"/>
                <a:cs typeface="Lexend Black"/>
                <a:sym typeface="Lexend Black"/>
              </a:rPr>
            </a:br>
            <a:endParaRPr sz="4799" dirty="0"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78;p34">
            <a:extLst>
              <a:ext uri="{FF2B5EF4-FFF2-40B4-BE49-F238E27FC236}">
                <a16:creationId xmlns:a16="http://schemas.microsoft.com/office/drawing/2014/main" id="{5DAE734C-74AD-695B-2858-67FE7B89E30C}"/>
              </a:ext>
            </a:extLst>
          </p:cNvPr>
          <p:cNvSpPr txBox="1"/>
          <p:nvPr/>
        </p:nvSpPr>
        <p:spPr>
          <a:xfrm>
            <a:off x="2665412" y="228600"/>
            <a:ext cx="7135404" cy="104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1) Convolution Layer</a:t>
            </a:r>
            <a:endParaRPr sz="3600" b="1" dirty="0">
              <a:latin typeface="+mj-lt"/>
              <a:ea typeface="Lexend Black"/>
              <a:cs typeface="Lexend Black"/>
              <a:sym typeface="Lexend Black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ADB32B6-F26D-5047-565E-853A9919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371600"/>
            <a:ext cx="11042001" cy="690760"/>
          </a:xfrm>
          <a:prstGeom prst="rect">
            <a:avLst/>
          </a:prstGeom>
        </p:spPr>
      </p:pic>
      <p:pic>
        <p:nvPicPr>
          <p:cNvPr id="2" name="Google Shape;4689;p36" descr="clicking on topmost first conv. layer activation map">
            <a:extLst>
              <a:ext uri="{FF2B5EF4-FFF2-40B4-BE49-F238E27FC236}">
                <a16:creationId xmlns:a16="http://schemas.microsoft.com/office/drawing/2014/main" id="{827B2AFC-2ABD-C9FA-E686-E69426B3B2B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012" y="2286000"/>
            <a:ext cx="10515599" cy="4106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7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84;p35">
            <a:extLst>
              <a:ext uri="{FF2B5EF4-FFF2-40B4-BE49-F238E27FC236}">
                <a16:creationId xmlns:a16="http://schemas.microsoft.com/office/drawing/2014/main" id="{59E2FEAA-4320-218B-92B5-81965D5EA4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0669"/>
          <a:stretch/>
        </p:blipFill>
        <p:spPr>
          <a:xfrm>
            <a:off x="2360612" y="457200"/>
            <a:ext cx="7924800" cy="5464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5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695;p37">
            <a:extLst>
              <a:ext uri="{FF2B5EF4-FFF2-40B4-BE49-F238E27FC236}">
                <a16:creationId xmlns:a16="http://schemas.microsoft.com/office/drawing/2014/main" id="{7008A2B9-0D1E-4F8D-B95F-381AADD6E8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42" b="56903"/>
          <a:stretch/>
        </p:blipFill>
        <p:spPr>
          <a:xfrm>
            <a:off x="1476849" y="2057400"/>
            <a:ext cx="4617563" cy="35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6;p37">
            <a:extLst>
              <a:ext uri="{FF2B5EF4-FFF2-40B4-BE49-F238E27FC236}">
                <a16:creationId xmlns:a16="http://schemas.microsoft.com/office/drawing/2014/main" id="{1409FF24-E788-8F92-4B0A-110F7BA3BC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1076" r="1642"/>
          <a:stretch/>
        </p:blipFill>
        <p:spPr>
          <a:xfrm>
            <a:off x="6399212" y="2055694"/>
            <a:ext cx="4983242" cy="35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45CA2B7-A2AD-1A56-ABAB-641364DF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66" y="1336154"/>
            <a:ext cx="8126587" cy="325063"/>
          </a:xfrm>
          <a:prstGeom prst="rect">
            <a:avLst/>
          </a:prstGeom>
        </p:spPr>
      </p:pic>
      <p:sp>
        <p:nvSpPr>
          <p:cNvPr id="7" name="Google Shape;4694;p37">
            <a:extLst>
              <a:ext uri="{FF2B5EF4-FFF2-40B4-BE49-F238E27FC236}">
                <a16:creationId xmlns:a16="http://schemas.microsoft.com/office/drawing/2014/main" id="{C2D3E7F5-F1EF-F1AB-E977-0BE330974591}"/>
              </a:ext>
            </a:extLst>
          </p:cNvPr>
          <p:cNvSpPr txBox="1"/>
          <p:nvPr/>
        </p:nvSpPr>
        <p:spPr>
          <a:xfrm>
            <a:off x="2362258" y="54017"/>
            <a:ext cx="7135404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2) Max pooling</a:t>
            </a:r>
            <a:endParaRPr sz="1400" b="1" dirty="0">
              <a:latin typeface="+mj-lt"/>
              <a:ea typeface="Lexend Black"/>
              <a:cs typeface="Lexend Black"/>
              <a:sym typeface="Lexend Black"/>
            </a:endParaRPr>
          </a:p>
        </p:txBody>
      </p:sp>
    </p:spTree>
    <p:extLst>
      <p:ext uri="{BB962C8B-B14F-4D97-AF65-F5344CB8AC3E}">
        <p14:creationId xmlns:p14="http://schemas.microsoft.com/office/powerpoint/2010/main" val="1211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701;p3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DB57DA0-01F6-52B4-4BFB-6E3A395A31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587" b="7985"/>
          <a:stretch/>
        </p:blipFill>
        <p:spPr>
          <a:xfrm>
            <a:off x="1598612" y="1600200"/>
            <a:ext cx="9838155" cy="39661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02;p38">
            <a:extLst>
              <a:ext uri="{FF2B5EF4-FFF2-40B4-BE49-F238E27FC236}">
                <a16:creationId xmlns:a16="http://schemas.microsoft.com/office/drawing/2014/main" id="{12641C84-1719-58C9-68F5-3D63A4A04033}"/>
              </a:ext>
            </a:extLst>
          </p:cNvPr>
          <p:cNvSpPr txBox="1"/>
          <p:nvPr/>
        </p:nvSpPr>
        <p:spPr>
          <a:xfrm>
            <a:off x="1953331" y="131322"/>
            <a:ext cx="7135404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rmAutofit/>
          </a:bodyPr>
          <a:lstStyle/>
          <a:p>
            <a:pPr lvl="1"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3) FLATTEN LAYER</a:t>
            </a:r>
            <a:endParaRPr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25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E9EC9365-5752-36FC-E973-1E9537EE7241}"/>
              </a:ext>
            </a:extLst>
          </p:cNvPr>
          <p:cNvSpPr/>
          <p:nvPr/>
        </p:nvSpPr>
        <p:spPr>
          <a:xfrm>
            <a:off x="3884612" y="609600"/>
            <a:ext cx="3810000" cy="838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V2X Project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FF970C5-6B48-C35F-714F-15B4C9640F9F}"/>
              </a:ext>
            </a:extLst>
          </p:cNvPr>
          <p:cNvSpPr/>
          <p:nvPr/>
        </p:nvSpPr>
        <p:spPr>
          <a:xfrm>
            <a:off x="1293812" y="2286000"/>
            <a:ext cx="2286000" cy="29718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Vehicle 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AA62F0E-FFEE-BD02-FF47-28F914B362BF}"/>
              </a:ext>
            </a:extLst>
          </p:cNvPr>
          <p:cNvSpPr/>
          <p:nvPr/>
        </p:nvSpPr>
        <p:spPr>
          <a:xfrm>
            <a:off x="4570412" y="2324100"/>
            <a:ext cx="2286000" cy="2895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Vehicle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7C57EF-89AD-CD02-3631-4CA77E0D99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79812" y="3771900"/>
            <a:ext cx="990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99D638E-70D8-B705-2A9C-5DEC78E0CDC0}"/>
              </a:ext>
            </a:extLst>
          </p:cNvPr>
          <p:cNvSpPr/>
          <p:nvPr/>
        </p:nvSpPr>
        <p:spPr>
          <a:xfrm>
            <a:off x="9675812" y="2743200"/>
            <a:ext cx="1752600" cy="1905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Garage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95091EA8-6BA3-E752-B84B-B1A7F56F4F99}"/>
              </a:ext>
            </a:extLst>
          </p:cNvPr>
          <p:cNvSpPr/>
          <p:nvPr/>
        </p:nvSpPr>
        <p:spPr>
          <a:xfrm>
            <a:off x="7466012" y="5410200"/>
            <a:ext cx="18288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V2X Server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714DC0C-D348-A8A3-FB83-905BD39C2E0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6856412" y="3771900"/>
            <a:ext cx="609600" cy="1943100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E18D28E-407D-1334-F5FA-EA07CAD99AB0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V="1">
            <a:off x="9294812" y="3695700"/>
            <a:ext cx="381000" cy="2019300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D5CA48B3-C3A5-2A84-2ED3-2219E7163B37}"/>
              </a:ext>
            </a:extLst>
          </p:cNvPr>
          <p:cNvSpPr/>
          <p:nvPr/>
        </p:nvSpPr>
        <p:spPr>
          <a:xfrm>
            <a:off x="10133012" y="5410200"/>
            <a:ext cx="16002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Hospital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5959E9-E0EB-FBD5-7775-0B15C3EF7CF5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>
            <a:off x="9294812" y="5715000"/>
            <a:ext cx="838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708;p39">
            <a:extLst>
              <a:ext uri="{FF2B5EF4-FFF2-40B4-BE49-F238E27FC236}">
                <a16:creationId xmlns:a16="http://schemas.microsoft.com/office/drawing/2014/main" id="{517F11A5-6B0B-7A96-A23D-55C17158F3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9612" y="1143000"/>
            <a:ext cx="8903253" cy="301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F5C637B-B718-904F-489A-78E10470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4648200"/>
            <a:ext cx="10792860" cy="1747217"/>
          </a:xfrm>
          <a:prstGeom prst="rect">
            <a:avLst/>
          </a:prstGeom>
        </p:spPr>
      </p:pic>
      <p:sp>
        <p:nvSpPr>
          <p:cNvPr id="6" name="Google Shape;4707;p39">
            <a:extLst>
              <a:ext uri="{FF2B5EF4-FFF2-40B4-BE49-F238E27FC236}">
                <a16:creationId xmlns:a16="http://schemas.microsoft.com/office/drawing/2014/main" id="{B172C0E2-55A4-4F53-88D2-9005C04C1545}"/>
              </a:ext>
            </a:extLst>
          </p:cNvPr>
          <p:cNvSpPr txBox="1"/>
          <p:nvPr/>
        </p:nvSpPr>
        <p:spPr>
          <a:xfrm>
            <a:off x="1642785" y="-55418"/>
            <a:ext cx="8903253" cy="127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latin typeface="+mj-lt"/>
                <a:ea typeface="Lexend Black"/>
                <a:cs typeface="Lexend Black"/>
                <a:sym typeface="Lexend Black"/>
              </a:rPr>
              <a:t>4) Fully Connected Layer</a:t>
            </a:r>
            <a:endParaRPr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01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32;p43">
            <a:extLst>
              <a:ext uri="{FF2B5EF4-FFF2-40B4-BE49-F238E27FC236}">
                <a16:creationId xmlns:a16="http://schemas.microsoft.com/office/drawing/2014/main" id="{A54E1654-25B6-EAA4-743C-36F72B244259}"/>
              </a:ext>
            </a:extLst>
          </p:cNvPr>
          <p:cNvSpPr txBox="1"/>
          <p:nvPr/>
        </p:nvSpPr>
        <p:spPr>
          <a:xfrm>
            <a:off x="836612" y="339134"/>
            <a:ext cx="10055781" cy="109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lt1"/>
                </a:solidFill>
                <a:latin typeface="+mj-lt"/>
                <a:ea typeface="Lexend Black"/>
                <a:cs typeface="Lexend Black"/>
                <a:sym typeface="Lexend Black"/>
              </a:rPr>
              <a:t>The Model Accuracy</a:t>
            </a:r>
            <a:br>
              <a:rPr lang="en-US" sz="3333" dirty="0">
                <a:solidFill>
                  <a:schemeClr val="lt1"/>
                </a:solidFill>
                <a:latin typeface="+mj-lt"/>
                <a:ea typeface="Lexend Black"/>
                <a:cs typeface="Lexend Black"/>
                <a:sym typeface="Lexend Black"/>
              </a:rPr>
            </a:br>
            <a:endParaRPr sz="3333" dirty="0">
              <a:solidFill>
                <a:schemeClr val="lt1"/>
              </a:solidFill>
              <a:latin typeface="+mj-lt"/>
              <a:ea typeface="Lexend Black"/>
              <a:cs typeface="Lexend Black"/>
              <a:sym typeface="Lexend Black"/>
            </a:endParaRPr>
          </a:p>
        </p:txBody>
      </p:sp>
      <p:pic>
        <p:nvPicPr>
          <p:cNvPr id="5" name="Google Shape;4734;p43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90D0364-2D20-02FC-B033-428F83E2AB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8884" y="1524000"/>
            <a:ext cx="9791055" cy="3559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51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p44"/>
          <p:cNvSpPr txBox="1">
            <a:spLocks noGrp="1"/>
          </p:cNvSpPr>
          <p:nvPr>
            <p:ph type="ctrTitle"/>
          </p:nvPr>
        </p:nvSpPr>
        <p:spPr>
          <a:xfrm>
            <a:off x="3159360" y="304800"/>
            <a:ext cx="5870104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68" tIns="121868" rIns="121868" bIns="121868" rtlCol="0" anchor="b" anchorCtr="0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buSzPts val="5200"/>
            </a:pPr>
            <a:r>
              <a:rPr lang="en-US" sz="3600" b="1" dirty="0"/>
              <a:t>Main Script</a:t>
            </a:r>
            <a:endParaRPr sz="3600" b="1" dirty="0">
              <a:solidFill>
                <a:schemeClr val="dk1"/>
              </a:solidFill>
              <a:ea typeface="Lexend Black"/>
              <a:cs typeface="Lexend Black"/>
              <a:sym typeface="Lexend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9C36D3-BCA4-5750-FE97-196273FB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4" t="15278" r="49359" b="22925"/>
          <a:stretch/>
        </p:blipFill>
        <p:spPr bwMode="auto">
          <a:xfrm>
            <a:off x="1454131" y="1371600"/>
            <a:ext cx="4342269" cy="3549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FEA9C760-DAA9-9A68-6240-F75E37384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t="14822" r="49487" b="23381"/>
          <a:stretch/>
        </p:blipFill>
        <p:spPr bwMode="auto">
          <a:xfrm>
            <a:off x="6323012" y="1371600"/>
            <a:ext cx="4316876" cy="3549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53;p46">
            <a:extLst>
              <a:ext uri="{FF2B5EF4-FFF2-40B4-BE49-F238E27FC236}">
                <a16:creationId xmlns:a16="http://schemas.microsoft.com/office/drawing/2014/main" id="{E0FA5D58-73FB-4B09-9A22-759287247360}"/>
              </a:ext>
            </a:extLst>
          </p:cNvPr>
          <p:cNvSpPr txBox="1"/>
          <p:nvPr/>
        </p:nvSpPr>
        <p:spPr>
          <a:xfrm>
            <a:off x="989012" y="228600"/>
            <a:ext cx="9906000" cy="95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45688" rIns="91410" bIns="45688" anchor="b" anchorCtr="0">
            <a:normAutofit/>
          </a:bodyPr>
          <a:lstStyle/>
          <a:p>
            <a:pPr algn="ctr"/>
            <a:r>
              <a:rPr lang="en-US" sz="3600" b="1" dirty="0">
                <a:latin typeface="Calibri (العناوين)"/>
                <a:ea typeface="Lexend Black"/>
                <a:cs typeface="Lexend Black"/>
                <a:sym typeface="Lexend Black"/>
              </a:rPr>
              <a:t>How Did We Integrate With The Garage Unit?</a:t>
            </a:r>
            <a:endParaRPr sz="2800" b="1" dirty="0">
              <a:latin typeface="Calibri (العناوين)"/>
            </a:endParaRPr>
          </a:p>
        </p:txBody>
      </p:sp>
      <p:pic>
        <p:nvPicPr>
          <p:cNvPr id="5" name="Google Shape;4754;p4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AE8529-A29D-06D0-70B5-D46AA4576B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0543" b="-2"/>
          <a:stretch/>
        </p:blipFill>
        <p:spPr>
          <a:xfrm>
            <a:off x="2589212" y="1371600"/>
            <a:ext cx="6110791" cy="457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6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1845">
            <a:hlinkClick r:id="" action="ppaction://media"/>
            <a:extLst>
              <a:ext uri="{FF2B5EF4-FFF2-40B4-BE49-F238E27FC236}">
                <a16:creationId xmlns:a16="http://schemas.microsoft.com/office/drawing/2014/main" id="{7415D460-1854-0EF9-EA9B-CB6F346207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050" y="457199"/>
            <a:ext cx="7932738" cy="5334001"/>
          </a:xfrm>
        </p:spPr>
      </p:pic>
    </p:spTree>
    <p:extLst>
      <p:ext uri="{BB962C8B-B14F-4D97-AF65-F5344CB8AC3E}">
        <p14:creationId xmlns:p14="http://schemas.microsoft.com/office/powerpoint/2010/main" val="4854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7"/>
          <p:cNvSpPr txBox="1">
            <a:spLocks noGrp="1"/>
          </p:cNvSpPr>
          <p:nvPr>
            <p:ph type="ctrTitle"/>
          </p:nvPr>
        </p:nvSpPr>
        <p:spPr>
          <a:xfrm>
            <a:off x="1609733" y="-86295"/>
            <a:ext cx="8735325" cy="2000251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3)</a:t>
            </a:r>
            <a:r>
              <a:rPr lang="en-US" sz="3600" b="1" dirty="0">
                <a:solidFill>
                  <a:schemeClr val="lt1"/>
                </a:solidFill>
              </a:rPr>
              <a:t>How Did We Control The Vehicles?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E40BA-3317-38B1-4658-036E7090D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54" name="Google Shape;1054;p37"/>
          <p:cNvCxnSpPr/>
          <p:nvPr/>
        </p:nvCxnSpPr>
        <p:spPr>
          <a:xfrm>
            <a:off x="380034" y="2525135"/>
            <a:ext cx="63107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5G-V2X onward - 5GAA">
            <a:extLst>
              <a:ext uri="{FF2B5EF4-FFF2-40B4-BE49-F238E27FC236}">
                <a16:creationId xmlns:a16="http://schemas.microsoft.com/office/drawing/2014/main" id="{C7DFAA5C-E916-00B4-4446-23D2DBE9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0" b="90000" l="9871" r="94876">
                        <a14:foregroundMark x1="56257" y1="71600" x2="56257" y2="71600"/>
                        <a14:foregroundMark x1="69525" y1="57800" x2="69525" y2="57800"/>
                        <a14:foregroundMark x1="71413" y1="56400" x2="71413" y2="56400"/>
                        <a14:foregroundMark x1="70820" y1="34867" x2="70820" y2="34867"/>
                        <a14:foregroundMark x1="66828" y1="24533" x2="66828" y2="24533"/>
                        <a14:foregroundMark x1="36408" y1="25933" x2="36408" y2="25933"/>
                        <a14:foregroundMark x1="61381" y1="10533" x2="61381" y2="10533"/>
                        <a14:foregroundMark x1="61381" y1="9600" x2="61381" y2="9600"/>
                        <a14:foregroundMark x1="91478" y1="40267" x2="91478" y2="40267"/>
                        <a14:foregroundMark x1="94876" y1="41200" x2="94876" y2="41200"/>
                        <a14:foregroundMark x1="17638" y1="51933" x2="17638" y2="51933"/>
                        <a14:backgroundMark x1="46440" y1="64800" x2="46440" y2="64800"/>
                        <a14:backgroundMark x1="67422" y1="49133" x2="67422" y2="49133"/>
                        <a14:backgroundMark x1="38673" y1="44667" x2="38673" y2="46333"/>
                        <a14:backgroundMark x1="37540" y1="45133" x2="41478" y2="44933"/>
                        <a14:backgroundMark x1="47195" y1="39733" x2="50216" y2="38133"/>
                        <a14:backgroundMark x1="52104" y1="37200" x2="51348" y2="37200"/>
                        <a14:backgroundMark x1="62513" y1="36733" x2="66073" y2="38133"/>
                        <a14:backgroundMark x1="68554" y1="48667" x2="64941" y2="51667"/>
                        <a14:backgroundMark x1="44337" y1="66933" x2="51726" y2="60600"/>
                        <a14:backgroundMark x1="62136" y1="54067" x2="60626" y2="54067"/>
                        <a14:backgroundMark x1="57605" y1="57533" x2="56634" y2="58000"/>
                        <a14:backgroundMark x1="86731" y1="28800" x2="85761" y2="28800"/>
                        <a14:backgroundMark x1="32794" y1="51667" x2="32794" y2="51667"/>
                        <a14:backgroundMark x1="15372" y1="56400" x2="15750" y2="5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89" y="1211713"/>
            <a:ext cx="5709173" cy="461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76407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Vehicles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4" name="Picture 6" descr="Premium Vector | Set of remote control car">
            <a:extLst>
              <a:ext uri="{FF2B5EF4-FFF2-40B4-BE49-F238E27FC236}">
                <a16:creationId xmlns:a16="http://schemas.microsoft.com/office/drawing/2014/main" id="{3D881A5F-3E29-A368-F252-9B5EDB2E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800" l="4800" r="94450">
                        <a14:foregroundMark x1="7650" y1="46300" x2="7650" y2="46300"/>
                        <a14:foregroundMark x1="6000" y1="51250" x2="6000" y2="51250"/>
                        <a14:foregroundMark x1="4850" y1="54050" x2="4850" y2="54050"/>
                        <a14:foregroundMark x1="80200" y1="78350" x2="80200" y2="78350"/>
                        <a14:foregroundMark x1="76650" y1="69700" x2="63450" y2="75800"/>
                        <a14:foregroundMark x1="63450" y1="75800" x2="77700" y2="83550"/>
                        <a14:foregroundMark x1="77700" y1="83550" x2="75250" y2="71100"/>
                        <a14:foregroundMark x1="75250" y1="71100" x2="75250" y2="71100"/>
                        <a14:foregroundMark x1="94450" y1="77450" x2="94450" y2="77450"/>
                        <a14:foregroundMark x1="88150" y1="74600" x2="88150" y2="74600"/>
                        <a14:foregroundMark x1="78750" y1="75550" x2="78750" y2="75550"/>
                        <a14:foregroundMark x1="79450" y1="80700" x2="79450" y2="80700"/>
                        <a14:foregroundMark x1="88350" y1="82800" x2="88350" y2="82800"/>
                        <a14:foregroundMark x1="79450" y1="93800" x2="79450" y2="9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5" y="1023801"/>
            <a:ext cx="4446480" cy="444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43F742C-195B-E3F5-79B4-B54E432D572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43241" y="379263"/>
            <a:ext cx="1822725" cy="1106400"/>
          </a:xfrm>
        </p:spPr>
        <p:txBody>
          <a:bodyPr/>
          <a:lstStyle/>
          <a:p>
            <a:r>
              <a:rPr lang="en-US" dirty="0"/>
              <a:t>3.1</a:t>
            </a: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48;p51">
            <a:extLst>
              <a:ext uri="{FF2B5EF4-FFF2-40B4-BE49-F238E27FC236}">
                <a16:creationId xmlns:a16="http://schemas.microsoft.com/office/drawing/2014/main" id="{902CEF37-10E7-6B5F-1BC9-697BA7657F0A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48298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Car Control</a:t>
            </a:r>
          </a:p>
        </p:txBody>
      </p:sp>
      <p:sp>
        <p:nvSpPr>
          <p:cNvPr id="6" name="Google Shape;4849;p51">
            <a:extLst>
              <a:ext uri="{FF2B5EF4-FFF2-40B4-BE49-F238E27FC236}">
                <a16:creationId xmlns:a16="http://schemas.microsoft.com/office/drawing/2014/main" id="{FB1224F6-DFD4-ED73-BDA9-B9ED422556F5}"/>
              </a:ext>
            </a:extLst>
          </p:cNvPr>
          <p:cNvSpPr txBox="1">
            <a:spLocks/>
          </p:cNvSpPr>
          <p:nvPr/>
        </p:nvSpPr>
        <p:spPr>
          <a:xfrm>
            <a:off x="959750" y="2572200"/>
            <a:ext cx="4723916" cy="1488012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Blue Bill STM32f103c6t6.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Bluetooth Module HC-05.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L298N DC Motor Driver.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4859E-337C-8BA6-8D4A-FC7D6721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4" y="589140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9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8;p51">
            <a:extLst>
              <a:ext uri="{FF2B5EF4-FFF2-40B4-BE49-F238E27FC236}">
                <a16:creationId xmlns:a16="http://schemas.microsoft.com/office/drawing/2014/main" id="{04823E63-750D-389A-EC38-6078E57187F8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47536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Second Vehicle Control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780C922D-517E-68FD-F23F-C780FA5617E4}"/>
              </a:ext>
            </a:extLst>
          </p:cNvPr>
          <p:cNvSpPr txBox="1">
            <a:spLocks/>
          </p:cNvSpPr>
          <p:nvPr/>
        </p:nvSpPr>
        <p:spPr>
          <a:xfrm>
            <a:off x="969397" y="2572200"/>
            <a:ext cx="5001232" cy="1488012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ESP-32S.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r>
              <a:rPr lang="en-US" dirty="0"/>
              <a:t>MDD10A DC Motor Driver.</a:t>
            </a:r>
          </a:p>
          <a:p>
            <a:pPr marL="380905" indent="-380905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CE513-3A24-0120-A8C4-9BDBE7F5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5" y="589141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28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Bluetooth Module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3.2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0" name="Picture 4" descr="Bluetooth png images | PNGEgg">
            <a:extLst>
              <a:ext uri="{FF2B5EF4-FFF2-40B4-BE49-F238E27FC236}">
                <a16:creationId xmlns:a16="http://schemas.microsoft.com/office/drawing/2014/main" id="{9E1F8D60-84B5-F960-F59C-BE529DE2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7" b="97852" l="10000" r="90000">
                        <a14:foregroundMark x1="52778" y1="31250" x2="51111" y2="51758"/>
                        <a14:foregroundMark x1="51111" y1="51758" x2="58444" y2="32031"/>
                        <a14:foregroundMark x1="58444" y1="32031" x2="52778" y2="28516"/>
                        <a14:foregroundMark x1="52778" y1="28516" x2="50667" y2="29297"/>
                        <a14:foregroundMark x1="50667" y1="14063" x2="45444" y2="18359"/>
                        <a14:foregroundMark x1="45444" y1="18359" x2="39333" y2="30469"/>
                        <a14:foregroundMark x1="39333" y1="30469" x2="40111" y2="70898"/>
                        <a14:foregroundMark x1="40111" y1="70898" x2="46111" y2="91797"/>
                        <a14:foregroundMark x1="46111" y1="91797" x2="54556" y2="80078"/>
                        <a14:foregroundMark x1="54556" y1="80078" x2="59778" y2="66211"/>
                        <a14:foregroundMark x1="59778" y1="66211" x2="59444" y2="24414"/>
                        <a14:foregroundMark x1="59444" y1="24414" x2="54222" y2="14258"/>
                        <a14:foregroundMark x1="54222" y1="14258" x2="46778" y2="14453"/>
                        <a14:foregroundMark x1="51667" y1="23828" x2="51667" y2="23828"/>
                        <a14:foregroundMark x1="50333" y1="19922" x2="50333" y2="19922"/>
                        <a14:foregroundMark x1="50889" y1="37305" x2="50889" y2="37305"/>
                        <a14:foregroundMark x1="41667" y1="37500" x2="56889" y2="61914"/>
                        <a14:foregroundMark x1="56889" y1="61914" x2="54889" y2="74023"/>
                        <a14:foregroundMark x1="54889" y1="74023" x2="49111" y2="80859"/>
                        <a14:foregroundMark x1="49111" y1="80859" x2="49889" y2="14844"/>
                        <a14:foregroundMark x1="49889" y1="14844" x2="55333" y2="31250"/>
                        <a14:foregroundMark x1="51556" y1="4492" x2="51556" y2="4492"/>
                        <a14:foregroundMark x1="50556" y1="97852" x2="50556" y2="97852"/>
                        <a14:foregroundMark x1="42889" y1="61328" x2="48778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471" y="937834"/>
            <a:ext cx="8708420" cy="49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108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00D9-4C46-948D-CF3C-94ED7018FA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0" y="274638"/>
            <a:ext cx="10360025" cy="1223962"/>
          </a:xfrm>
        </p:spPr>
        <p:txBody>
          <a:bodyPr/>
          <a:lstStyle/>
          <a:p>
            <a:r>
              <a:rPr lang="en-US" dirty="0"/>
              <a:t>Vehicle unit overview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05A9F128-4ED9-60FA-1991-0D67EF97CF07}"/>
              </a:ext>
            </a:extLst>
          </p:cNvPr>
          <p:cNvSpPr/>
          <p:nvPr/>
        </p:nvSpPr>
        <p:spPr>
          <a:xfrm>
            <a:off x="2237337" y="3261847"/>
            <a:ext cx="2440306" cy="1277531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STM32 </a:t>
            </a:r>
            <a:r>
              <a:rPr lang="en-US" dirty="0" err="1">
                <a:solidFill>
                  <a:schemeClr val="tx1"/>
                </a:solidFill>
              </a:rPr>
              <a:t>bluepill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sensors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Motor drivers  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BD1BD2C-1A44-95BE-172B-D145CC2C743E}"/>
              </a:ext>
            </a:extLst>
          </p:cNvPr>
          <p:cNvSpPr/>
          <p:nvPr/>
        </p:nvSpPr>
        <p:spPr>
          <a:xfrm>
            <a:off x="7877968" y="2147982"/>
            <a:ext cx="1835944" cy="563891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DMS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2F2A3B7-DCE3-8B21-F246-A2DF71B45649}"/>
              </a:ext>
            </a:extLst>
          </p:cNvPr>
          <p:cNvSpPr/>
          <p:nvPr/>
        </p:nvSpPr>
        <p:spPr>
          <a:xfrm>
            <a:off x="7502208" y="3675010"/>
            <a:ext cx="2440306" cy="109397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STM32 </a:t>
            </a:r>
            <a:r>
              <a:rPr lang="en-US" dirty="0" err="1">
                <a:solidFill>
                  <a:schemeClr val="tx1"/>
                </a:solidFill>
              </a:rPr>
              <a:t>bluepill</a:t>
            </a:r>
            <a:r>
              <a:rPr lang="en-US" dirty="0">
                <a:solidFill>
                  <a:schemeClr val="tx1"/>
                </a:solidFill>
              </a:rPr>
              <a:t> &amp;</a:t>
            </a:r>
            <a:r>
              <a:rPr lang="en-US" dirty="0" err="1">
                <a:solidFill>
                  <a:schemeClr val="tx1"/>
                </a:solidFill>
              </a:rPr>
              <a:t>esp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Motor drivers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F2671-B166-D6D7-936E-0618FD06B9DB}"/>
              </a:ext>
            </a:extLst>
          </p:cNvPr>
          <p:cNvSpPr/>
          <p:nvPr/>
        </p:nvSpPr>
        <p:spPr>
          <a:xfrm>
            <a:off x="5288001" y="4724184"/>
            <a:ext cx="1487448" cy="6715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V2X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62EFF1-56D2-5E0D-4E38-BB645488CCA9}"/>
              </a:ext>
            </a:extLst>
          </p:cNvPr>
          <p:cNvCxnSpPr/>
          <p:nvPr/>
        </p:nvCxnSpPr>
        <p:spPr>
          <a:xfrm>
            <a:off x="4686617" y="3624047"/>
            <a:ext cx="2752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0ECA051-36FF-C3A7-3B42-106185F44DD3}"/>
              </a:ext>
            </a:extLst>
          </p:cNvPr>
          <p:cNvSpPr/>
          <p:nvPr/>
        </p:nvSpPr>
        <p:spPr>
          <a:xfrm>
            <a:off x="8004560" y="5332163"/>
            <a:ext cx="1550193" cy="728662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2B3C97-7924-084B-35B2-C7092C82BE51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775449" y="5059941"/>
            <a:ext cx="1229111" cy="6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91F693-5C0E-C7D6-7796-5D6FBAC89E47}"/>
              </a:ext>
            </a:extLst>
          </p:cNvPr>
          <p:cNvSpPr txBox="1"/>
          <p:nvPr/>
        </p:nvSpPr>
        <p:spPr>
          <a:xfrm>
            <a:off x="7770812" y="16764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Level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0A6C8D0-B4B9-4CAA-7C50-B17BDF2BCB77}"/>
              </a:ext>
            </a:extLst>
          </p:cNvPr>
          <p:cNvSpPr/>
          <p:nvPr/>
        </p:nvSpPr>
        <p:spPr>
          <a:xfrm>
            <a:off x="8532812" y="2727778"/>
            <a:ext cx="484632" cy="534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2EDAA19-8D8A-B076-A3EA-1FF6D77566EA}"/>
              </a:ext>
            </a:extLst>
          </p:cNvPr>
          <p:cNvCxnSpPr>
            <a:stCxn id="12" idx="1"/>
            <a:endCxn id="14" idx="0"/>
          </p:cNvCxnSpPr>
          <p:nvPr/>
        </p:nvCxnSpPr>
        <p:spPr>
          <a:xfrm rot="10800000" flipV="1">
            <a:off x="6031726" y="2429928"/>
            <a:ext cx="1846243" cy="2294256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4FAAC6-2332-DB3E-D251-43E464291695}"/>
              </a:ext>
            </a:extLst>
          </p:cNvPr>
          <p:cNvSpPr txBox="1"/>
          <p:nvPr/>
        </p:nvSpPr>
        <p:spPr>
          <a:xfrm>
            <a:off x="7694612" y="32004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90EC5-4E23-82AA-593D-627E3FEFD6C6}"/>
              </a:ext>
            </a:extLst>
          </p:cNvPr>
          <p:cNvSpPr txBox="1"/>
          <p:nvPr/>
        </p:nvSpPr>
        <p:spPr>
          <a:xfrm>
            <a:off x="1828800" y="2565487"/>
            <a:ext cx="3785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BBF64-D7DA-D0FD-3060-679CAE85DBDE}"/>
              </a:ext>
            </a:extLst>
          </p:cNvPr>
          <p:cNvSpPr txBox="1"/>
          <p:nvPr/>
        </p:nvSpPr>
        <p:spPr>
          <a:xfrm>
            <a:off x="4668669" y="3197956"/>
            <a:ext cx="289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Commu </a:t>
            </a:r>
            <a:r>
              <a:rPr lang="en-US" sz="2800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676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8;p51">
            <a:extLst>
              <a:ext uri="{FF2B5EF4-FFF2-40B4-BE49-F238E27FC236}">
                <a16:creationId xmlns:a16="http://schemas.microsoft.com/office/drawing/2014/main" id="{E97FBC8B-25E3-A7F8-1C2F-6786446ED9AD}"/>
              </a:ext>
            </a:extLst>
          </p:cNvPr>
          <p:cNvSpPr txBox="1">
            <a:spLocks/>
          </p:cNvSpPr>
          <p:nvPr/>
        </p:nvSpPr>
        <p:spPr>
          <a:xfrm>
            <a:off x="959750" y="1484200"/>
            <a:ext cx="5134662" cy="21760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Bluetooth Module HC-05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854891FE-1301-9171-357E-27A195D8A2E0}"/>
              </a:ext>
            </a:extLst>
          </p:cNvPr>
          <p:cNvSpPr txBox="1">
            <a:spLocks/>
          </p:cNvSpPr>
          <p:nvPr/>
        </p:nvSpPr>
        <p:spPr>
          <a:xfrm>
            <a:off x="959750" y="2572200"/>
            <a:ext cx="5439462" cy="26094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We enable seamless wireless control of the vehicle using the STM32 </a:t>
            </a:r>
            <a:r>
              <a:rPr lang="en-US" dirty="0" err="1"/>
              <a:t>Bluepill</a:t>
            </a:r>
            <a:r>
              <a:rPr lang="en-US" dirty="0"/>
              <a:t> microcontroller, enhancing flexibility and convenience.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AB00A-34C8-E1EB-58D4-94ACBDEF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44" y="589140"/>
            <a:ext cx="5588144" cy="5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3511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UART Communication Protocol</a:t>
            </a:r>
          </a:p>
        </p:txBody>
      </p:sp>
      <p:pic>
        <p:nvPicPr>
          <p:cNvPr id="3" name="Picture 2" descr="UART Communication Protocol and How It Works - Latest Open Tech From Seeed">
            <a:extLst>
              <a:ext uri="{FF2B5EF4-FFF2-40B4-BE49-F238E27FC236}">
                <a16:creationId xmlns:a16="http://schemas.microsoft.com/office/drawing/2014/main" id="{3DA6D2D0-EA13-12F6-4362-E2A41BB6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28" y="1459080"/>
            <a:ext cx="7270368" cy="45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1030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05;p45">
            <a:extLst>
              <a:ext uri="{FF2B5EF4-FFF2-40B4-BE49-F238E27FC236}">
                <a16:creationId xmlns:a16="http://schemas.microsoft.com/office/drawing/2014/main" id="{4F83C0E4-FF73-7DAF-FCFB-CD494957AF6D}"/>
              </a:ext>
            </a:extLst>
          </p:cNvPr>
          <p:cNvSpPr txBox="1">
            <a:spLocks/>
          </p:cNvSpPr>
          <p:nvPr/>
        </p:nvSpPr>
        <p:spPr>
          <a:xfrm>
            <a:off x="959750" y="694967"/>
            <a:ext cx="10269325" cy="763600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Mobile Applications – Bluetooth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5774B-9FE1-86E5-F1B8-6194A5DA3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r="7425"/>
          <a:stretch/>
        </p:blipFill>
        <p:spPr>
          <a:xfrm>
            <a:off x="602172" y="1684111"/>
            <a:ext cx="3948320" cy="3300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AC78E-D96E-D7D1-2BC7-82AF39FC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7" r="66621" b="13228"/>
          <a:stretch/>
        </p:blipFill>
        <p:spPr>
          <a:xfrm>
            <a:off x="4887477" y="1684109"/>
            <a:ext cx="2486608" cy="3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77CFD-360F-C109-232F-D163D3B0C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2" b="7866"/>
          <a:stretch/>
        </p:blipFill>
        <p:spPr>
          <a:xfrm>
            <a:off x="7891569" y="1684109"/>
            <a:ext cx="3337445" cy="330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4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Motor Drivers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3.3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H bridge Stepper motor Device driver Integrated Circuits &amp; Chips Electric  motor, driver, electronics, motor Controller, electronic Device png |  PNGWing">
            <a:extLst>
              <a:ext uri="{FF2B5EF4-FFF2-40B4-BE49-F238E27FC236}">
                <a16:creationId xmlns:a16="http://schemas.microsoft.com/office/drawing/2014/main" id="{545D5120-DD4E-A045-A4BA-86D23E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6361" y="1082039"/>
            <a:ext cx="7972090" cy="51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28581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alibri (Headings)"/>
              </a:rPr>
              <a:t>Pulse Width Modulation</a:t>
            </a:r>
          </a:p>
        </p:txBody>
      </p:sp>
      <p:pic>
        <p:nvPicPr>
          <p:cNvPr id="3074" name="Picture 2" descr="Pulse Width Modulation PWM Technique with Duty Cycles">
            <a:extLst>
              <a:ext uri="{FF2B5EF4-FFF2-40B4-BE49-F238E27FC236}">
                <a16:creationId xmlns:a16="http://schemas.microsoft.com/office/drawing/2014/main" id="{A0789227-DEFF-7A02-6FC1-6F716781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90" y="1516800"/>
            <a:ext cx="6781244" cy="464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4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H-Bridge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12167-D746-125B-41EA-4038A3D4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64" y="1459081"/>
            <a:ext cx="4902283" cy="49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36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Motor Drivers</a:t>
            </a:r>
          </a:p>
        </p:txBody>
      </p:sp>
      <p:pic>
        <p:nvPicPr>
          <p:cNvPr id="8196" name="Picture 4" descr="Cytron 3Amp 4V-16V Dual Channel DC Motor Driver MDD3A - Robotools">
            <a:extLst>
              <a:ext uri="{FF2B5EF4-FFF2-40B4-BE49-F238E27FC236}">
                <a16:creationId xmlns:a16="http://schemas.microsoft.com/office/drawing/2014/main" id="{223ED6C8-ECEB-7D25-5C46-4A3DE69D8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5250">
                        <a14:foregroundMark x1="89500" y1="40375" x2="89125" y2="41375"/>
                        <a14:foregroundMark x1="95875" y1="36625" x2="94000" y2="47750"/>
                        <a14:foregroundMark x1="94000" y1="47750" x2="95250" y2="38000"/>
                        <a14:foregroundMark x1="89375" y1="36625" x2="80125" y2="38250"/>
                        <a14:foregroundMark x1="80125" y1="38250" x2="89250" y2="38125"/>
                        <a14:foregroundMark x1="16125" y1="63500" x2="16125" y2="63500"/>
                        <a14:foregroundMark x1="18625" y1="60500" x2="18625" y2="60500"/>
                        <a14:backgroundMark x1="17500" y1="38750" x2="14750" y2="37500"/>
                        <a14:backgroundMark x1="22750" y1="36000" x2="22625" y2="36125"/>
                        <a14:backgroundMark x1="22750" y1="39500" x2="22875" y2="40125"/>
                        <a14:backgroundMark x1="22750" y1="34750" x2="17500" y2="45375"/>
                        <a14:backgroundMark x1="17500" y1="45375" x2="22000" y2="36625"/>
                        <a14:backgroundMark x1="22000" y1="36625" x2="21625" y2="36000"/>
                        <a14:backgroundMark x1="27000" y1="37125" x2="34250" y2="41750"/>
                        <a14:backgroundMark x1="29875" y1="41875" x2="35625" y2="46125"/>
                        <a14:backgroundMark x1="38250" y1="57875" x2="36875" y2="58500"/>
                        <a14:backgroundMark x1="17125" y1="54625" x2="24000" y2="52500"/>
                        <a14:backgroundMark x1="23000" y1="28375" x2="11875" y2="32625"/>
                        <a14:backgroundMark x1="11875" y1="32625" x2="21625" y2="41625"/>
                        <a14:backgroundMark x1="21625" y1="41625" x2="23875" y2="31125"/>
                        <a14:backgroundMark x1="23875" y1="31125" x2="20500" y2="28375"/>
                        <a14:backgroundMark x1="28250" y1="52500" x2="35875" y2="52500"/>
                        <a14:backgroundMark x1="11750" y1="50875" x2="11750" y2="5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775" y="-722820"/>
            <a:ext cx="7481483" cy="81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-Bridge with L298N motor driver - parts submit - fritzing forum">
            <a:extLst>
              <a:ext uri="{FF2B5EF4-FFF2-40B4-BE49-F238E27FC236}">
                <a16:creationId xmlns:a16="http://schemas.microsoft.com/office/drawing/2014/main" id="{E2323595-CF0A-BA72-B9F4-54AB1DDC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63" y="1924765"/>
            <a:ext cx="3044572" cy="30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84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Motion Control For L298N DC Motor Driver</a:t>
            </a:r>
          </a:p>
        </p:txBody>
      </p:sp>
      <p:graphicFrame>
        <p:nvGraphicFramePr>
          <p:cNvPr id="3" name="Google Shape;7205;p70">
            <a:extLst>
              <a:ext uri="{FF2B5EF4-FFF2-40B4-BE49-F238E27FC236}">
                <a16:creationId xmlns:a16="http://schemas.microsoft.com/office/drawing/2014/main" id="{C22C16B4-F1AB-62B7-2115-4799B975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985899"/>
              </p:ext>
            </p:extLst>
          </p:nvPr>
        </p:nvGraphicFramePr>
        <p:xfrm>
          <a:off x="2897997" y="1811174"/>
          <a:ext cx="6392832" cy="4013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0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3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INPUT1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INPUT2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SPINING DIRECTION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OFF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FORWARD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BACKWARD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9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OFF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32260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6CA-BE76-E493-D060-1AA5FED2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Motion Control For MDD10A DC Motor Driver</a:t>
            </a:r>
          </a:p>
        </p:txBody>
      </p:sp>
      <p:graphicFrame>
        <p:nvGraphicFramePr>
          <p:cNvPr id="3" name="Google Shape;7205;p70">
            <a:extLst>
              <a:ext uri="{FF2B5EF4-FFF2-40B4-BE49-F238E27FC236}">
                <a16:creationId xmlns:a16="http://schemas.microsoft.com/office/drawing/2014/main" id="{C553C8BB-F8A9-2FBF-92ED-3C01F982E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904846"/>
              </p:ext>
            </p:extLst>
          </p:nvPr>
        </p:nvGraphicFramePr>
        <p:xfrm>
          <a:off x="2119266" y="2004648"/>
          <a:ext cx="7950292" cy="37520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7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59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PWM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DIR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OUTPUT A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ExtraBold"/>
                          <a:cs typeface="Lexend ExtraBold"/>
                          <a:sym typeface="Lexend ExtraBold"/>
                        </a:rPr>
                        <a:t>OUTPUT B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ExtraBold"/>
                        <a:cs typeface="Lexend ExtraBold"/>
                        <a:sym typeface="Lexend ExtraBold"/>
                      </a:endParaRPr>
                    </a:p>
                  </a:txBody>
                  <a:tcPr marL="121868" marR="121868" marT="91410" marB="9141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X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LOW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1"/>
                          </a:solidFill>
                          <a:latin typeface="+mn-lt"/>
                          <a:ea typeface="Lexend Light"/>
                          <a:cs typeface="Lexend Light"/>
                          <a:sym typeface="Lexend Light"/>
                        </a:rPr>
                        <a:t>HIGH</a:t>
                      </a:r>
                      <a:endParaRPr sz="2400" b="1" dirty="0">
                        <a:solidFill>
                          <a:schemeClr val="tx1"/>
                        </a:solidFill>
                        <a:latin typeface="+mn-lt"/>
                        <a:ea typeface="Lexend Light"/>
                        <a:cs typeface="Lexend Light"/>
                        <a:sym typeface="Lexend Ligh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63639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r>
              <a:rPr lang="en-US" sz="3600" b="1" dirty="0">
                <a:latin typeface="Calibri (Headings)"/>
              </a:rPr>
              <a:t>Problems and Solutions</a:t>
            </a:r>
          </a:p>
        </p:txBody>
      </p:sp>
      <p:sp>
        <p:nvSpPr>
          <p:cNvPr id="2307" name="Google Shape;2307;p4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868" tIns="121868" rIns="121868" bIns="121868" rtlCol="0" anchor="ctr" anchorCtr="0">
            <a:noAutofit/>
          </a:bodyPr>
          <a:lstStyle/>
          <a:p>
            <a:r>
              <a:rPr lang="en" dirty="0"/>
              <a:t>3.4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BBD1-EA0B-7ACB-3F44-FA22FE65A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09" name="Google Shape;2309;p41"/>
          <p:cNvCxnSpPr/>
          <p:nvPr/>
        </p:nvCxnSpPr>
        <p:spPr>
          <a:xfrm>
            <a:off x="5237168" y="4637419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 descr="Warning sign Animation, Unlimited, angle, triangle png | PNGEgg">
            <a:extLst>
              <a:ext uri="{FF2B5EF4-FFF2-40B4-BE49-F238E27FC236}">
                <a16:creationId xmlns:a16="http://schemas.microsoft.com/office/drawing/2014/main" id="{3187FFFC-5ADF-E9FB-C77F-A79F40E3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3" b="90000" l="10000" r="90000">
                        <a14:foregroundMark x1="49778" y1="9583" x2="49778" y2="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9" y="802190"/>
            <a:ext cx="5513505" cy="44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467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A5CB-E637-8A76-28BF-D028A5BF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Garage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0CE5FB0-A59D-A2EE-9D0C-8DAD3DC43EB9}"/>
              </a:ext>
            </a:extLst>
          </p:cNvPr>
          <p:cNvSpPr/>
          <p:nvPr/>
        </p:nvSpPr>
        <p:spPr>
          <a:xfrm>
            <a:off x="2665412" y="2286000"/>
            <a:ext cx="1493044" cy="1296281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Vehicle unit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26D19-4B35-00A5-6590-D635B3520B63}"/>
              </a:ext>
            </a:extLst>
          </p:cNvPr>
          <p:cNvSpPr/>
          <p:nvPr/>
        </p:nvSpPr>
        <p:spPr>
          <a:xfrm>
            <a:off x="5171321" y="4500562"/>
            <a:ext cx="1487448" cy="11178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V2X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4524DD79-69E3-FA33-09D6-F8B0B519AD6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158456" y="2934141"/>
            <a:ext cx="1012865" cy="212536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DBF5E26-29DC-A192-E2B1-F26DA110252F}"/>
              </a:ext>
            </a:extLst>
          </p:cNvPr>
          <p:cNvSpPr/>
          <p:nvPr/>
        </p:nvSpPr>
        <p:spPr>
          <a:xfrm>
            <a:off x="7187407" y="2151200"/>
            <a:ext cx="2043112" cy="618409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LPD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9154A14-431D-7D8F-36BC-45BDDD7F8B12}"/>
              </a:ext>
            </a:extLst>
          </p:cNvPr>
          <p:cNvSpPr/>
          <p:nvPr/>
        </p:nvSpPr>
        <p:spPr>
          <a:xfrm>
            <a:off x="7847012" y="2729767"/>
            <a:ext cx="762000" cy="9157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36A30229-84D8-5E12-2FDE-2BA11E787A3E}"/>
              </a:ext>
            </a:extLst>
          </p:cNvPr>
          <p:cNvSpPr/>
          <p:nvPr/>
        </p:nvSpPr>
        <p:spPr>
          <a:xfrm>
            <a:off x="7389812" y="4224055"/>
            <a:ext cx="2043112" cy="850312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AVR </a:t>
            </a:r>
            <a:br>
              <a:rPr lang="en-US" dirty="0"/>
            </a:br>
            <a:r>
              <a:rPr lang="en-US" dirty="0" err="1"/>
              <a:t>Ultransonic</a:t>
            </a:r>
            <a:endParaRPr 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0F1207F-58BC-92D2-7F4F-6B146FC839E3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6658769" y="2460405"/>
            <a:ext cx="528638" cy="259910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2A9CBE-2BF2-F017-8151-745F5D587809}"/>
              </a:ext>
            </a:extLst>
          </p:cNvPr>
          <p:cNvSpPr txBox="1"/>
          <p:nvPr/>
        </p:nvSpPr>
        <p:spPr>
          <a:xfrm>
            <a:off x="7354933" y="1572633"/>
            <a:ext cx="401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High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74079-2E87-BE8F-64CE-329186F36763}"/>
              </a:ext>
            </a:extLst>
          </p:cNvPr>
          <p:cNvSpPr txBox="1"/>
          <p:nvPr/>
        </p:nvSpPr>
        <p:spPr>
          <a:xfrm>
            <a:off x="7389812" y="3582281"/>
            <a:ext cx="418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Low Level Programming</a:t>
            </a:r>
          </a:p>
        </p:txBody>
      </p:sp>
    </p:spTree>
    <p:extLst>
      <p:ext uri="{BB962C8B-B14F-4D97-AF65-F5344CB8AC3E}">
        <p14:creationId xmlns:p14="http://schemas.microsoft.com/office/powerpoint/2010/main" val="38067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49"/>
          <p:cNvSpPr txBox="1">
            <a:spLocks noGrp="1"/>
          </p:cNvSpPr>
          <p:nvPr>
            <p:ph type="title"/>
          </p:nvPr>
        </p:nvSpPr>
        <p:spPr>
          <a:xfrm>
            <a:off x="5327705" y="657778"/>
            <a:ext cx="5525361" cy="709015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t" anchorCtr="0">
            <a:noAutofit/>
          </a:bodyPr>
          <a:lstStyle/>
          <a:p>
            <a:pPr algn="l"/>
            <a:r>
              <a:rPr lang="en" dirty="0"/>
              <a:t>PROBLEM!!!</a:t>
            </a:r>
            <a:endParaRPr dirty="0"/>
          </a:p>
        </p:txBody>
      </p:sp>
      <p:sp>
        <p:nvSpPr>
          <p:cNvPr id="4321" name="Google Shape;4321;p49"/>
          <p:cNvSpPr txBox="1">
            <a:spLocks noGrp="1"/>
          </p:cNvSpPr>
          <p:nvPr>
            <p:ph type="subTitle" idx="1"/>
          </p:nvPr>
        </p:nvSpPr>
        <p:spPr>
          <a:xfrm>
            <a:off x="5471437" y="490851"/>
            <a:ext cx="6109350" cy="3162376"/>
          </a:xfrm>
          <a:prstGeom prst="rect">
            <a:avLst/>
          </a:prstGeom>
        </p:spPr>
        <p:txBody>
          <a:bodyPr spcFirstLastPara="1" vert="horz" wrap="square" lIns="121868" tIns="121868" rIns="121868" bIns="121868" rtlCol="0" anchor="b" anchorCtr="0">
            <a:noAutofit/>
          </a:bodyPr>
          <a:lstStyle/>
          <a:p>
            <a:pPr marL="0" indent="0" algn="ctr"/>
            <a:r>
              <a:rPr lang="en-US" sz="3333" dirty="0">
                <a:latin typeface="+mn-lt"/>
              </a:rPr>
              <a:t>Overcoming the challenge of limited dual-channel motor drivers. </a:t>
            </a:r>
          </a:p>
        </p:txBody>
      </p:sp>
      <p:cxnSp>
        <p:nvCxnSpPr>
          <p:cNvPr id="4791" name="Google Shape;4791;p49"/>
          <p:cNvCxnSpPr/>
          <p:nvPr/>
        </p:nvCxnSpPr>
        <p:spPr>
          <a:xfrm>
            <a:off x="5227771" y="1862841"/>
            <a:ext cx="659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Cytron 3Amp 4V-16V Dual Channel DC Motor Driver MDD3A - Robotools">
            <a:extLst>
              <a:ext uri="{FF2B5EF4-FFF2-40B4-BE49-F238E27FC236}">
                <a16:creationId xmlns:a16="http://schemas.microsoft.com/office/drawing/2014/main" id="{CB6C4F43-4145-2FB0-595C-8CCC40042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5250">
                        <a14:foregroundMark x1="89500" y1="40375" x2="89125" y2="41375"/>
                        <a14:foregroundMark x1="95875" y1="36625" x2="94000" y2="47750"/>
                        <a14:foregroundMark x1="94000" y1="47750" x2="95250" y2="38000"/>
                        <a14:foregroundMark x1="89375" y1="36625" x2="80125" y2="38250"/>
                        <a14:foregroundMark x1="80125" y1="38250" x2="89250" y2="38125"/>
                        <a14:foregroundMark x1="16125" y1="63500" x2="16125" y2="63500"/>
                        <a14:foregroundMark x1="18625" y1="60500" x2="18625" y2="60500"/>
                        <a14:backgroundMark x1="17500" y1="38750" x2="14750" y2="37500"/>
                        <a14:backgroundMark x1="22750" y1="36000" x2="22625" y2="36125"/>
                        <a14:backgroundMark x1="22750" y1="39500" x2="22875" y2="40125"/>
                        <a14:backgroundMark x1="22750" y1="34750" x2="17500" y2="45375"/>
                        <a14:backgroundMark x1="17500" y1="45375" x2="22000" y2="36625"/>
                        <a14:backgroundMark x1="22000" y1="36625" x2="21625" y2="36000"/>
                        <a14:backgroundMark x1="27000" y1="37125" x2="34250" y2="41750"/>
                        <a14:backgroundMark x1="29875" y1="41875" x2="35625" y2="46125"/>
                        <a14:backgroundMark x1="38250" y1="57875" x2="36875" y2="58500"/>
                        <a14:backgroundMark x1="17125" y1="54625" x2="24000" y2="52500"/>
                        <a14:backgroundMark x1="23000" y1="28375" x2="11875" y2="32625"/>
                        <a14:backgroundMark x1="11875" y1="32625" x2="21625" y2="41625"/>
                        <a14:backgroundMark x1="21625" y1="41625" x2="23875" y2="31125"/>
                        <a14:backgroundMark x1="23875" y1="31125" x2="20500" y2="28375"/>
                        <a14:backgroundMark x1="28250" y1="52500" x2="35875" y2="52500"/>
                        <a14:backgroundMark x1="11750" y1="50875" x2="11750" y2="5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75" r="27198"/>
          <a:stretch/>
        </p:blipFill>
        <p:spPr bwMode="auto">
          <a:xfrm>
            <a:off x="1089562" y="490851"/>
            <a:ext cx="2433454" cy="81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H-Bridge with L298N motor driver - parts submit - fritzing forum">
            <a:extLst>
              <a:ext uri="{FF2B5EF4-FFF2-40B4-BE49-F238E27FC236}">
                <a16:creationId xmlns:a16="http://schemas.microsoft.com/office/drawing/2014/main" id="{1F268D57-C7DD-8828-FCE3-3752AFF3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18" y="359629"/>
            <a:ext cx="2710942" cy="26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A6314-952D-049E-1ADA-4200ECBF6E26}"/>
              </a:ext>
            </a:extLst>
          </p:cNvPr>
          <p:cNvSpPr txBox="1"/>
          <p:nvPr/>
        </p:nvSpPr>
        <p:spPr>
          <a:xfrm>
            <a:off x="5486374" y="4555607"/>
            <a:ext cx="6094413" cy="132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66" dirty="0"/>
              <a:t>We devise an innovative solution to efficiently control all four motors within the vehicles.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96D44C8-0752-0968-2F85-39FD7D88925B}"/>
              </a:ext>
            </a:extLst>
          </p:cNvPr>
          <p:cNvSpPr/>
          <p:nvPr/>
        </p:nvSpPr>
        <p:spPr>
          <a:xfrm>
            <a:off x="6170329" y="3720943"/>
            <a:ext cx="4932954" cy="7932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/>
                </a:solidFill>
                <a:latin typeface="Calibri (Headings)"/>
              </a:rPr>
              <a:t>Solution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" grpId="0" build="p"/>
      <p:bldP spid="5" grpId="0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thium Ion (Li-Ion) Batteries 3.7V, 2500 mAh">
            <a:extLst>
              <a:ext uri="{FF2B5EF4-FFF2-40B4-BE49-F238E27FC236}">
                <a16:creationId xmlns:a16="http://schemas.microsoft.com/office/drawing/2014/main" id="{2BB90EFA-C1BC-79A1-C93B-9798B6F0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09" y="989117"/>
            <a:ext cx="6348346" cy="54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36C21C-AECC-E00E-7464-A5A31362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Power Problems</a:t>
            </a:r>
          </a:p>
        </p:txBody>
      </p:sp>
      <p:pic>
        <p:nvPicPr>
          <p:cNvPr id="1028" name="Picture 4" descr="Portable Charger Power Bank 25800mAh, Ultra-High | Ubuy Egypt">
            <a:extLst>
              <a:ext uri="{FF2B5EF4-FFF2-40B4-BE49-F238E27FC236}">
                <a16:creationId xmlns:a16="http://schemas.microsoft.com/office/drawing/2014/main" id="{005BAB00-1AF0-4F8B-CA5B-A4695AF9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6" b="89798" l="883" r="98439">
                        <a14:foregroundMark x1="17176" y1="6464" x2="17176" y2="6464"/>
                        <a14:foregroundMark x1="4413" y1="6231" x2="4413" y2="6231"/>
                        <a14:foregroundMark x1="13578" y1="1869" x2="13578" y2="1869"/>
                        <a14:foregroundMark x1="950" y1="7788" x2="950" y2="7788"/>
                        <a14:foregroundMark x1="93822" y1="71106" x2="93822" y2="71106"/>
                        <a14:foregroundMark x1="98439" y1="70794" x2="98439" y2="70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817" y="1982798"/>
            <a:ext cx="4669057" cy="40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09B4956-30F6-485C-AE87-C4CC8F24FF21}"/>
              </a:ext>
            </a:extLst>
          </p:cNvPr>
          <p:cNvSpPr/>
          <p:nvPr/>
        </p:nvSpPr>
        <p:spPr>
          <a:xfrm>
            <a:off x="4556299" y="3299615"/>
            <a:ext cx="3056880" cy="1692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2"/>
                </a:solidFill>
                <a:latin typeface="Calibri (Headings)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67770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6000" dirty="0"/>
            </a:br>
            <a:r>
              <a:rPr lang="en-US" sz="6000" dirty="0">
                <a:solidFill>
                  <a:schemeClr val="lt1"/>
                </a:solidFill>
              </a:rPr>
              <a:t>Accident Detection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B9030-7DFB-63DA-BB67-C0ED6862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to detect car accident?</a:t>
            </a:r>
          </a:p>
        </p:txBody>
      </p:sp>
      <p:pic>
        <p:nvPicPr>
          <p:cNvPr id="5" name="Content Placeholder 4" descr="Seven Top Tips For Keeping Calm In A Crash | Saudi Arabia - YallaMotor">
            <a:extLst>
              <a:ext uri="{FF2B5EF4-FFF2-40B4-BE49-F238E27FC236}">
                <a16:creationId xmlns:a16="http://schemas.microsoft.com/office/drawing/2014/main" id="{F681F0D6-BF69-EB00-DC55-74D1AD2B7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19" y="584200"/>
            <a:ext cx="55880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03439" y="1605928"/>
            <a:ext cx="10666729" cy="1079515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Measure changes in </a:t>
            </a:r>
            <a:r>
              <a:rPr lang="en-US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V</a:t>
            </a:r>
            <a:r>
              <a:rPr lang="en-US" sz="2800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elocity</a:t>
            </a:r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 and </a:t>
            </a:r>
            <a:r>
              <a:rPr lang="en-US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A</a:t>
            </a:r>
            <a:r>
              <a:rPr lang="en-US" sz="2800" b="1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cceleration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218882" y="5410200"/>
            <a:ext cx="9599930" cy="914400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which can indicate if the car has been involved in a crash</a:t>
            </a:r>
            <a:endParaRPr lang="en-US" cap="none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736B9-6C04-1EB1-C660-50764BDF1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9612" y="2438400"/>
            <a:ext cx="8229600" cy="26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pic>
        <p:nvPicPr>
          <p:cNvPr id="2" name="Picture 1" descr="Speed and acceleration profile of a random crash | Download Scientific  Diagram">
            <a:extLst>
              <a:ext uri="{FF2B5EF4-FFF2-40B4-BE49-F238E27FC236}">
                <a16:creationId xmlns:a16="http://schemas.microsoft.com/office/drawing/2014/main" id="{29FDB1F1-C638-9AFC-2837-0C6B45034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47"/>
          <a:stretch/>
        </p:blipFill>
        <p:spPr bwMode="auto">
          <a:xfrm>
            <a:off x="2124675" y="1752600"/>
            <a:ext cx="7939473" cy="47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detect car accident?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B9F30E4B-FFF4-64AE-B1C9-C9E89C7EA360}"/>
              </a:ext>
            </a:extLst>
          </p:cNvPr>
          <p:cNvSpPr txBox="1">
            <a:spLocks/>
          </p:cNvSpPr>
          <p:nvPr/>
        </p:nvSpPr>
        <p:spPr>
          <a:xfrm>
            <a:off x="914162" y="2433637"/>
            <a:ext cx="7771050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STM32 </a:t>
            </a:r>
            <a:r>
              <a:rPr lang="en-US" sz="3200" b="1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doesn’t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</a:rPr>
              <a:t> have an internal peripheral to get the acceleration 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We need an </a:t>
            </a:r>
            <a:r>
              <a:rPr lang="en-US" sz="3200" b="1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external sensor</a:t>
            </a:r>
            <a:r>
              <a:rPr lang="en-US" sz="3200" dirty="0">
                <a:solidFill>
                  <a:schemeClr val="tx1"/>
                </a:solidFill>
                <a:latin typeface="Google Sans"/>
                <a:ea typeface="+mj-ea"/>
                <a:cs typeface="+mj-cs"/>
                <a:sym typeface="Wingdings" panose="05000000000000000000" pitchFamily="2" charset="2"/>
              </a:rPr>
              <a:t>!</a:t>
            </a: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29E293-FC68-674A-869C-785CAD1A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786384"/>
            <a:ext cx="4927848" cy="32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cap="none" dirty="0">
                <a:solidFill>
                  <a:schemeClr val="lt1"/>
                </a:solidFill>
              </a:rPr>
              <a:t>MPU6050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0EF58CF-54AA-4CF5-25E4-09B6CB3269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69" y="9969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MPU6050?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914162" y="2433637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A three-axis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accelerometer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three-axis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gyroscope</a:t>
            </a:r>
            <a:endParaRPr lang="en-US" sz="3200" b="1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63F1F3-ADEE-311F-8254-4C995469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657600"/>
            <a:ext cx="2692577" cy="24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2B0E-42EC-F104-AC4A-CC05F7D6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MPU6050?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7AF145A0-6A52-6CAB-E9F1-E620A4E59468}"/>
              </a:ext>
            </a:extLst>
          </p:cNvPr>
          <p:cNvSpPr txBox="1">
            <a:spLocks/>
          </p:cNvSpPr>
          <p:nvPr/>
        </p:nvSpPr>
        <p:spPr>
          <a:xfrm>
            <a:off x="914162" y="1752600"/>
            <a:ext cx="10665222" cy="483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</a:rPr>
              <a:t>Combines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Accelerometer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Gyroscope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in a single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Google Sans"/>
              </a:rPr>
              <a:t>Small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and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cheap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Google Sans"/>
              </a:rPr>
              <a:t>Low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oogle Sans"/>
              </a:rPr>
              <a:t>Used in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applications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: robotics, motion detection, car accident, …etc.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3ABE45-DA75-0DE3-9BF1-3EA54385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245907"/>
            <a:ext cx="2594352" cy="23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1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BCF4A-AE8A-5632-20FC-D799EB76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Detection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D5824-1E6D-50BA-26E2-47AB80ED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V2I Communication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6A731-ABD4-3D47-37F2-33A2DF95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186" y="1875533"/>
            <a:ext cx="665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How to get Acceleration?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9BDA60-3B25-A31C-045B-F9F6F907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468437"/>
            <a:ext cx="53911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Choose the full scale range: MPU6050 has 4 ranges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D701DE-CB8B-5877-066C-67161D4AFC91}"/>
              </a:ext>
            </a:extLst>
          </p:cNvPr>
          <p:cNvSpPr/>
          <p:nvPr/>
        </p:nvSpPr>
        <p:spPr>
          <a:xfrm>
            <a:off x="1087690" y="3692235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CE8D4B-7D31-F171-95EC-03BC1A1F80F1}"/>
              </a:ext>
            </a:extLst>
          </p:cNvPr>
          <p:cNvSpPr/>
          <p:nvPr/>
        </p:nvSpPr>
        <p:spPr>
          <a:xfrm>
            <a:off x="3744398" y="3671451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5BC113-0BAC-70B4-EC40-FFDB44B0DD34}"/>
              </a:ext>
            </a:extLst>
          </p:cNvPr>
          <p:cNvSpPr/>
          <p:nvPr/>
        </p:nvSpPr>
        <p:spPr>
          <a:xfrm>
            <a:off x="6418327" y="3685307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8g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FC2241-2DCA-5A1C-F28B-358D56F0BFD2}"/>
              </a:ext>
            </a:extLst>
          </p:cNvPr>
          <p:cNvSpPr/>
          <p:nvPr/>
        </p:nvSpPr>
        <p:spPr>
          <a:xfrm>
            <a:off x="9075035" y="3581400"/>
            <a:ext cx="1811700" cy="17672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±</a:t>
            </a:r>
            <a:r>
              <a:rPr lang="en-US" sz="4000" b="1" dirty="0">
                <a:solidFill>
                  <a:schemeClr val="tx1"/>
                </a:solidFill>
              </a:rPr>
              <a:t>16g</a:t>
            </a:r>
          </a:p>
        </p:txBody>
      </p:sp>
    </p:spTree>
    <p:extLst>
      <p:ext uri="{BB962C8B-B14F-4D97-AF65-F5344CB8AC3E}">
        <p14:creationId xmlns:p14="http://schemas.microsoft.com/office/powerpoint/2010/main" val="5229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Choose the full scale range: MPU6050 has 4 ranges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59086-F231-FC7E-A1A5-95AA2286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61" y="3429000"/>
            <a:ext cx="9793302" cy="24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Raw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EEE00D-D7F5-4134-1BE9-141853CD5E48}"/>
              </a:ext>
            </a:extLst>
          </p:cNvPr>
          <p:cNvSpPr/>
          <p:nvPr/>
        </p:nvSpPr>
        <p:spPr>
          <a:xfrm>
            <a:off x="4493395" y="4464664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ACCEL_YOUT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6ACDE6F-1617-4502-628D-00FAC6954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9" y="3124200"/>
            <a:ext cx="4628550" cy="39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CE761-06C4-9A1D-A20D-E9EF68E39F2A}"/>
              </a:ext>
            </a:extLst>
          </p:cNvPr>
          <p:cNvCxnSpPr>
            <a:cxnSpLocks/>
          </p:cNvCxnSpPr>
          <p:nvPr/>
        </p:nvCxnSpPr>
        <p:spPr>
          <a:xfrm flipV="1">
            <a:off x="10425288" y="3511549"/>
            <a:ext cx="1003124" cy="960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C1EB84-2955-EDE2-7555-B138CB908731}"/>
              </a:ext>
            </a:extLst>
          </p:cNvPr>
          <p:cNvSpPr/>
          <p:nvPr/>
        </p:nvSpPr>
        <p:spPr>
          <a:xfrm>
            <a:off x="536606" y="4464665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ACCEL_XOUT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67825A-9137-4DDF-9723-BF0E2F8D887C}"/>
              </a:ext>
            </a:extLst>
          </p:cNvPr>
          <p:cNvSpPr/>
          <p:nvPr/>
        </p:nvSpPr>
        <p:spPr>
          <a:xfrm>
            <a:off x="2430747" y="2502496"/>
            <a:ext cx="2306467" cy="185300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ACCEL_ZOUT</a:t>
            </a:r>
            <a:endParaRPr lang="en-US" sz="2000" b="1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07F826-87CA-4409-0201-0A3ECA91E9BE}"/>
              </a:ext>
            </a:extLst>
          </p:cNvPr>
          <p:cNvCxnSpPr>
            <a:cxnSpLocks/>
          </p:cNvCxnSpPr>
          <p:nvPr/>
        </p:nvCxnSpPr>
        <p:spPr>
          <a:xfrm flipH="1" flipV="1">
            <a:off x="7451611" y="3106269"/>
            <a:ext cx="816345" cy="960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00850-3EDA-4A51-943A-FFC8E806A3B9}"/>
              </a:ext>
            </a:extLst>
          </p:cNvPr>
          <p:cNvCxnSpPr>
            <a:cxnSpLocks/>
          </p:cNvCxnSpPr>
          <p:nvPr/>
        </p:nvCxnSpPr>
        <p:spPr>
          <a:xfrm flipV="1">
            <a:off x="9310904" y="2667000"/>
            <a:ext cx="27040" cy="19741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Raw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1646E-350C-16F1-C3CA-E312EEA1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" t="2336"/>
          <a:stretch/>
        </p:blipFill>
        <p:spPr>
          <a:xfrm>
            <a:off x="781692" y="3442855"/>
            <a:ext cx="10625440" cy="20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get Acceleration?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 Convert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Raw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data to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Actual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acceleration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E3CBE-0686-3604-B1BA-701D4C3D07EE}"/>
                  </a:ext>
                </a:extLst>
              </p:cNvPr>
              <p:cNvSpPr txBox="1"/>
              <p:nvPr/>
            </p:nvSpPr>
            <p:spPr>
              <a:xfrm>
                <a:off x="1827212" y="2590800"/>
                <a:ext cx="8077200" cy="910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𝑨𝒄𝒄𝒆𝒍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𝒆𝒈𝒊𝒔𝒕𝒆𝒓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𝒗𝒂𝒍𝒖𝒆</m:t>
                      </m:r>
                      <m:r>
                        <a:rPr lang="en-US" sz="2800" b="1" i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𝒔𝒆𝒏𝒔𝒊𝒕𝒊𝒗𝒊𝒕𝒚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9E3CBE-0686-3604-B1BA-701D4C3D0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12" y="2590800"/>
                <a:ext cx="8077200" cy="910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7E67FC-DC32-0DB2-3C60-1479EEA17F12}"/>
              </a:ext>
            </a:extLst>
          </p:cNvPr>
          <p:cNvSpPr txBox="1"/>
          <p:nvPr/>
        </p:nvSpPr>
        <p:spPr>
          <a:xfrm>
            <a:off x="1218883" y="4046798"/>
            <a:ext cx="106667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oogle Sans"/>
                <a:ea typeface="Arial"/>
                <a:cs typeface="Arial"/>
                <a:sym typeface="Arial"/>
              </a:rPr>
              <a:t>e.g. </a:t>
            </a:r>
            <a:r>
              <a:rPr lang="en-US" sz="3200" dirty="0">
                <a:latin typeface="Google Sans"/>
                <a:ea typeface="Arial"/>
                <a:cs typeface="Arial"/>
                <a:sym typeface="Arial"/>
              </a:rPr>
              <a:t>if full scale range = ±2g , ACCEL_XOUT = 16000 (register value)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AD723-3CD0-8400-95C4-11168306FB59}"/>
                  </a:ext>
                </a:extLst>
              </p:cNvPr>
              <p:cNvSpPr txBox="1"/>
              <p:nvPr/>
            </p:nvSpPr>
            <p:spPr>
              <a:xfrm>
                <a:off x="2665412" y="5088796"/>
                <a:ext cx="6858000" cy="1522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br>
                  <a:rPr lang="en-US" sz="2800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𝐀𝐜𝐜𝐞𝐥𝐞𝐫𝐚𝐭𝐢𝐨𝐧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𝟏𝟔𝟎𝟎𝟎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𝟏𝟔𝟑𝟖𝟒</m:t>
                          </m:r>
                        </m:den>
                      </m:f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6AD723-3CD0-8400-95C4-11168306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12" y="5088796"/>
                <a:ext cx="6858000" cy="1522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6C8C-717B-1CB1-E5A7-9FD61094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MPU6050 Readings:</a:t>
            </a:r>
          </a:p>
        </p:txBody>
      </p:sp>
      <p:sp>
        <p:nvSpPr>
          <p:cNvPr id="4" name="Google Shape;4849;p51">
            <a:extLst>
              <a:ext uri="{FF2B5EF4-FFF2-40B4-BE49-F238E27FC236}">
                <a16:creationId xmlns:a16="http://schemas.microsoft.com/office/drawing/2014/main" id="{35C60529-DFFB-81F3-2913-886321450825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Read the Raw acceleration data from the MPU6050's registers.</a:t>
            </a:r>
          </a:p>
          <a:p>
            <a:endParaRPr lang="en-US" sz="3200" dirty="0">
              <a:solidFill>
                <a:schemeClr val="tx1"/>
              </a:solidFill>
              <a:latin typeface="Google Sans"/>
              <a:ea typeface="+mj-ea"/>
              <a:cs typeface="+mj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ED51A22-3DD6-DCDA-6F22-09FEB6C5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99" y="2537747"/>
            <a:ext cx="3450694" cy="29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67AEDC0-08C4-E153-519C-31C94083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6522" y="2537747"/>
            <a:ext cx="2720343" cy="27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6E6872-A525-3CA9-64B0-E8B68208FB99}"/>
              </a:ext>
            </a:extLst>
          </p:cNvPr>
          <p:cNvCxnSpPr>
            <a:cxnSpLocks/>
          </p:cNvCxnSpPr>
          <p:nvPr/>
        </p:nvCxnSpPr>
        <p:spPr>
          <a:xfrm>
            <a:off x="2531887" y="4572000"/>
            <a:ext cx="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4F1851-A90F-C6F8-1A9C-D27479081BA0}"/>
              </a:ext>
            </a:extLst>
          </p:cNvPr>
          <p:cNvCxnSpPr>
            <a:cxnSpLocks/>
          </p:cNvCxnSpPr>
          <p:nvPr/>
        </p:nvCxnSpPr>
        <p:spPr>
          <a:xfrm>
            <a:off x="6094411" y="4572000"/>
            <a:ext cx="0" cy="704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81BFBC-3EE6-8B64-A9E6-13C34109935A}"/>
              </a:ext>
            </a:extLst>
          </p:cNvPr>
          <p:cNvCxnSpPr>
            <a:cxnSpLocks/>
          </p:cNvCxnSpPr>
          <p:nvPr/>
        </p:nvCxnSpPr>
        <p:spPr>
          <a:xfrm flipV="1">
            <a:off x="9600546" y="2537747"/>
            <a:ext cx="0" cy="1123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AFAA7D-52F5-1CF6-8D44-2198207AD6B2}"/>
              </a:ext>
            </a:extLst>
          </p:cNvPr>
          <p:cNvSpPr txBox="1"/>
          <p:nvPr/>
        </p:nvSpPr>
        <p:spPr>
          <a:xfrm>
            <a:off x="2018883" y="5410200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g</a:t>
            </a:r>
          </a:p>
          <a:p>
            <a:r>
              <a:rPr lang="en-US" sz="2800" dirty="0"/>
              <a:t>ay = 0</a:t>
            </a:r>
          </a:p>
          <a:p>
            <a:r>
              <a:rPr lang="en-US" sz="2800" dirty="0"/>
              <a:t>az = 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A0ECF-E322-F4D2-3033-81267E2F688A}"/>
              </a:ext>
            </a:extLst>
          </p:cNvPr>
          <p:cNvSpPr txBox="1"/>
          <p:nvPr/>
        </p:nvSpPr>
        <p:spPr>
          <a:xfrm>
            <a:off x="5523152" y="5359191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0</a:t>
            </a:r>
          </a:p>
          <a:p>
            <a:r>
              <a:rPr lang="en-US" sz="2800" dirty="0"/>
              <a:t>ay = g</a:t>
            </a:r>
          </a:p>
          <a:p>
            <a:r>
              <a:rPr lang="en-US" sz="2800" dirty="0"/>
              <a:t>az = 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27EB2-BA1D-E1D9-5207-430D65B5DDB0}"/>
              </a:ext>
            </a:extLst>
          </p:cNvPr>
          <p:cNvSpPr txBox="1"/>
          <p:nvPr/>
        </p:nvSpPr>
        <p:spPr>
          <a:xfrm>
            <a:off x="9218612" y="5359191"/>
            <a:ext cx="1142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ax = 0</a:t>
            </a:r>
          </a:p>
          <a:p>
            <a:r>
              <a:rPr lang="en-US" sz="2800" dirty="0"/>
              <a:t>ay = 0</a:t>
            </a:r>
          </a:p>
          <a:p>
            <a:r>
              <a:rPr lang="en-US" sz="2800" dirty="0"/>
              <a:t>az = g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529EB9F4-CE4D-F7D8-AD9B-844F9A28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0927" y="2378592"/>
            <a:ext cx="2426966" cy="24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7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MPU6050 communicate with STM32f103 (BluePill): 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oogle Sans"/>
              </a:rPr>
              <a:t>Using </a:t>
            </a:r>
            <a:r>
              <a:rPr lang="en-US" sz="3200" b="1" dirty="0">
                <a:solidFill>
                  <a:schemeClr val="tx1"/>
                </a:solidFill>
                <a:latin typeface="Google Sans"/>
              </a:rPr>
              <a:t>I2C</a:t>
            </a:r>
            <a:r>
              <a:rPr lang="en-US" sz="3200" dirty="0">
                <a:solidFill>
                  <a:schemeClr val="tx1"/>
                </a:solidFill>
                <a:latin typeface="Google Sans"/>
              </a:rPr>
              <a:t> Communication protocol</a:t>
            </a:r>
          </a:p>
        </p:txBody>
      </p:sp>
      <p:pic>
        <p:nvPicPr>
          <p:cNvPr id="4" name="Picture 2" descr="ESP32 I2C Communication: Set Pins, Multiple Bus Interfaces and Peripherals  | Random Nerd Tutorials">
            <a:extLst>
              <a:ext uri="{FF2B5EF4-FFF2-40B4-BE49-F238E27FC236}">
                <a16:creationId xmlns:a16="http://schemas.microsoft.com/office/drawing/2014/main" id="{8E45AB28-DA31-D098-CCBB-05349226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76" y="2677502"/>
            <a:ext cx="6925671" cy="39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1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C337-3BA9-1637-9427-433E917D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solidFill>
                  <a:schemeClr val="lt1"/>
                </a:solidFill>
              </a:rPr>
              <a:t>I2C Communication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58E11-92A4-DB26-06C2-ACA5FBC9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3C5F5-E204-9D88-ACA8-3E2D87B8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978730"/>
            <a:ext cx="5813471" cy="28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5" name="Picture 4" descr="I2C Protocol - inter integrated controller - javatpoint">
            <a:extLst>
              <a:ext uri="{FF2B5EF4-FFF2-40B4-BE49-F238E27FC236}">
                <a16:creationId xmlns:a16="http://schemas.microsoft.com/office/drawing/2014/main" id="{3B0D9214-7E65-1D54-D7FB-93603110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43" y="2286000"/>
            <a:ext cx="8946338" cy="400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7A47-5113-A0F1-DA8A-5FA0DEAE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Crash Avoidance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61F2-6B69-B07C-C76F-4A31EE741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701797"/>
            <a:ext cx="10360501" cy="4462272"/>
          </a:xfrm>
        </p:spPr>
        <p:txBody>
          <a:bodyPr/>
          <a:lstStyle/>
          <a:p>
            <a:r>
              <a:rPr lang="en-US" dirty="0"/>
              <a:t>Deacceleration Of The Rear Vehicle    </a:t>
            </a:r>
          </a:p>
        </p:txBody>
      </p:sp>
      <p:pic>
        <p:nvPicPr>
          <p:cNvPr id="6" name="Picture 5" descr="A traffic accident on the highway&#10;&#10;Description automatically generated">
            <a:extLst>
              <a:ext uri="{FF2B5EF4-FFF2-40B4-BE49-F238E27FC236}">
                <a16:creationId xmlns:a16="http://schemas.microsoft.com/office/drawing/2014/main" id="{720CD97A-E99F-CD36-D7B6-A4D98E4A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70" y="2286000"/>
            <a:ext cx="6448450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176" y="373499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89B632-B467-E887-E690-3134FEF4AC46}"/>
              </a:ext>
            </a:extLst>
          </p:cNvPr>
          <p:cNvSpPr/>
          <p:nvPr/>
        </p:nvSpPr>
        <p:spPr>
          <a:xfrm>
            <a:off x="4587305" y="3367711"/>
            <a:ext cx="2566763" cy="15125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I2C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5DD5FC70-B49E-2C03-D557-17DBC74938B0}"/>
              </a:ext>
            </a:extLst>
          </p:cNvPr>
          <p:cNvSpPr/>
          <p:nvPr/>
        </p:nvSpPr>
        <p:spPr>
          <a:xfrm>
            <a:off x="2147366" y="1879784"/>
            <a:ext cx="3194930" cy="1482501"/>
          </a:xfrm>
          <a:prstGeom prst="bentArrow">
            <a:avLst>
              <a:gd name="adj1" fmla="val 27804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C6972561-2FFA-C2B1-3BB9-B12F874E9110}"/>
              </a:ext>
            </a:extLst>
          </p:cNvPr>
          <p:cNvSpPr/>
          <p:nvPr/>
        </p:nvSpPr>
        <p:spPr>
          <a:xfrm rot="5400000">
            <a:off x="7745101" y="1375491"/>
            <a:ext cx="1678711" cy="3194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FCAFB-1588-2033-6002-17566A4736EB}"/>
              </a:ext>
            </a:extLst>
          </p:cNvPr>
          <p:cNvSpPr/>
          <p:nvPr/>
        </p:nvSpPr>
        <p:spPr>
          <a:xfrm>
            <a:off x="4587304" y="1572870"/>
            <a:ext cx="2566763" cy="151251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Synchronous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324B089E-24BF-D8D2-CD4E-3F87D535489D}"/>
              </a:ext>
            </a:extLst>
          </p:cNvPr>
          <p:cNvSpPr/>
          <p:nvPr/>
        </p:nvSpPr>
        <p:spPr>
          <a:xfrm rot="5400000" flipH="1" flipV="1">
            <a:off x="2311795" y="3607344"/>
            <a:ext cx="2220349" cy="3194930"/>
          </a:xfrm>
          <a:prstGeom prst="bentArrow">
            <a:avLst>
              <a:gd name="adj1" fmla="val 18136"/>
              <a:gd name="adj2" fmla="val 26386"/>
              <a:gd name="adj3" fmla="val 25000"/>
              <a:gd name="adj4" fmla="val 4375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85B48448-8D8D-A427-11F2-C6C2EE0BEAC3}"/>
              </a:ext>
            </a:extLst>
          </p:cNvPr>
          <p:cNvSpPr/>
          <p:nvPr/>
        </p:nvSpPr>
        <p:spPr>
          <a:xfrm flipH="1" flipV="1">
            <a:off x="6679872" y="4768731"/>
            <a:ext cx="3194930" cy="1584730"/>
          </a:xfrm>
          <a:prstGeom prst="bentArrow">
            <a:avLst>
              <a:gd name="adj1" fmla="val 25000"/>
              <a:gd name="adj2" fmla="val 20869"/>
              <a:gd name="adj3" fmla="val 25000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313691-6A98-71CE-68B2-13044BF36004}"/>
              </a:ext>
            </a:extLst>
          </p:cNvPr>
          <p:cNvSpPr/>
          <p:nvPr/>
        </p:nvSpPr>
        <p:spPr>
          <a:xfrm>
            <a:off x="4797742" y="5162552"/>
            <a:ext cx="2566763" cy="151251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Half Duplex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B0F0D9-C65D-EAE6-3F3C-6C26A99EF8A2}"/>
              </a:ext>
            </a:extLst>
          </p:cNvPr>
          <p:cNvSpPr/>
          <p:nvPr/>
        </p:nvSpPr>
        <p:spPr>
          <a:xfrm>
            <a:off x="8430968" y="3296772"/>
            <a:ext cx="2566763" cy="151251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(MMMS)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Multi Master Multi Slave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C6F6A5C-027B-B981-D6E5-187E43FB54F1}"/>
              </a:ext>
            </a:extLst>
          </p:cNvPr>
          <p:cNvSpPr/>
          <p:nvPr/>
        </p:nvSpPr>
        <p:spPr>
          <a:xfrm>
            <a:off x="1175769" y="3296772"/>
            <a:ext cx="2566763" cy="151251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Serial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DACD-1830-E6AD-3D79-01BC4BC4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742929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MPU with STM32f103 (BluePill):</a:t>
            </a:r>
          </a:p>
        </p:txBody>
      </p:sp>
      <p:sp>
        <p:nvSpPr>
          <p:cNvPr id="3" name="Google Shape;4849;p51">
            <a:extLst>
              <a:ext uri="{FF2B5EF4-FFF2-40B4-BE49-F238E27FC236}">
                <a16:creationId xmlns:a16="http://schemas.microsoft.com/office/drawing/2014/main" id="{2B3F5012-0CFD-1E87-380C-94272D04F9FA}"/>
              </a:ext>
            </a:extLst>
          </p:cNvPr>
          <p:cNvSpPr txBox="1">
            <a:spLocks/>
          </p:cNvSpPr>
          <p:nvPr/>
        </p:nvSpPr>
        <p:spPr>
          <a:xfrm>
            <a:off x="1066522" y="1752600"/>
            <a:ext cx="10665222" cy="205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chemeClr val="tx1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BA007-C20C-BC41-DC0C-36020B30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59" y="1768963"/>
            <a:ext cx="5084964" cy="4300887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844D22A-2607-B8E9-035F-4B2A161B51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73887" y="1607689"/>
            <a:ext cx="2043289" cy="68948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F38563B-295C-4F62-B7EA-A82B9B5DA92F}"/>
              </a:ext>
            </a:extLst>
          </p:cNvPr>
          <p:cNvCxnSpPr>
            <a:cxnSpLocks/>
          </p:cNvCxnSpPr>
          <p:nvPr/>
        </p:nvCxnSpPr>
        <p:spPr>
          <a:xfrm>
            <a:off x="2205907" y="2534136"/>
            <a:ext cx="2703351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50824D6-8513-50AE-1625-01A8D822EF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27812" y="2313534"/>
            <a:ext cx="2539999" cy="46272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E93A315-8390-90E3-A082-956DAB83F44A}"/>
              </a:ext>
            </a:extLst>
          </p:cNvPr>
          <p:cNvCxnSpPr>
            <a:cxnSpLocks/>
          </p:cNvCxnSpPr>
          <p:nvPr/>
        </p:nvCxnSpPr>
        <p:spPr>
          <a:xfrm flipV="1">
            <a:off x="2670938" y="3124200"/>
            <a:ext cx="2813874" cy="99686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BF3A57-7C0F-4574-EE15-13BB0F00FD64}"/>
              </a:ext>
            </a:extLst>
          </p:cNvPr>
          <p:cNvSpPr txBox="1"/>
          <p:nvPr/>
        </p:nvSpPr>
        <p:spPr>
          <a:xfrm>
            <a:off x="8889155" y="1315318"/>
            <a:ext cx="74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Vcc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09D12-942A-5644-FDE6-AA055EC09871}"/>
              </a:ext>
            </a:extLst>
          </p:cNvPr>
          <p:cNvSpPr txBox="1"/>
          <p:nvPr/>
        </p:nvSpPr>
        <p:spPr>
          <a:xfrm>
            <a:off x="1079157" y="2202501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BF07B-6322-C996-9D7C-61AA2D742513}"/>
              </a:ext>
            </a:extLst>
          </p:cNvPr>
          <p:cNvSpPr txBox="1"/>
          <p:nvPr/>
        </p:nvSpPr>
        <p:spPr>
          <a:xfrm>
            <a:off x="9167811" y="2128867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SCL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C6550-EE86-E7F1-0496-B39667774D43}"/>
              </a:ext>
            </a:extLst>
          </p:cNvPr>
          <p:cNvSpPr txBox="1"/>
          <p:nvPr/>
        </p:nvSpPr>
        <p:spPr>
          <a:xfrm>
            <a:off x="1768126" y="3828675"/>
            <a:ext cx="875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1271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F53F8-70C2-0914-9D73-A88CF22EB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1"/>
          <a:stretch/>
        </p:blipFill>
        <p:spPr>
          <a:xfrm>
            <a:off x="4398962" y="5486400"/>
            <a:ext cx="3295650" cy="12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14CA0-552F-77EB-4B9A-217421FC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06" y="5384793"/>
            <a:ext cx="3352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9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2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602CB-E0CC-23F0-C1B2-49004093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24" y="5607209"/>
            <a:ext cx="3305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2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45F0E-E3EF-EE03-7EB4-58E1C3E8DF8F}"/>
              </a:ext>
            </a:extLst>
          </p:cNvPr>
          <p:cNvSpPr txBox="1"/>
          <p:nvPr/>
        </p:nvSpPr>
        <p:spPr>
          <a:xfrm>
            <a:off x="3728483" y="5659161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17C56-0190-3B29-ABA8-449C515C3C19}"/>
              </a:ext>
            </a:extLst>
          </p:cNvPr>
          <p:cNvSpPr txBox="1"/>
          <p:nvPr/>
        </p:nvSpPr>
        <p:spPr>
          <a:xfrm>
            <a:off x="3754604" y="6281329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16A73-0AA0-5E5C-F9C8-BDE8011521DB}"/>
              </a:ext>
            </a:extLst>
          </p:cNvPr>
          <p:cNvSpPr/>
          <p:nvPr/>
        </p:nvSpPr>
        <p:spPr>
          <a:xfrm>
            <a:off x="5865812" y="3694297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5D4AE-1B38-4B04-4F02-14DA8219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72" y="5396505"/>
            <a:ext cx="32575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I2C communication protocol - Soldered Electronics">
            <a:extLst>
              <a:ext uri="{FF2B5EF4-FFF2-40B4-BE49-F238E27FC236}">
                <a16:creationId xmlns:a16="http://schemas.microsoft.com/office/drawing/2014/main" id="{B56F5BC9-8827-835E-DAD5-ADEF48A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33" y="2077940"/>
            <a:ext cx="10972799" cy="3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778F-B8BD-5A60-EAE3-52EEB12D275D}"/>
              </a:ext>
            </a:extLst>
          </p:cNvPr>
          <p:cNvSpPr txBox="1"/>
          <p:nvPr/>
        </p:nvSpPr>
        <p:spPr>
          <a:xfrm>
            <a:off x="1335948" y="1619407"/>
            <a:ext cx="167007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I2C Frame: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0DD90E-5605-DA24-1A99-1B1E5A931B18}"/>
              </a:ext>
            </a:extLst>
          </p:cNvPr>
          <p:cNvSpPr/>
          <p:nvPr/>
        </p:nvSpPr>
        <p:spPr>
          <a:xfrm>
            <a:off x="1446212" y="3694297"/>
            <a:ext cx="914399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C3A05BE-9DF0-DF0B-6DA6-940E5C6A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I2C Communication Protocol: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04887-A370-44DB-15B8-0A0B075993F8}"/>
              </a:ext>
            </a:extLst>
          </p:cNvPr>
          <p:cNvSpPr/>
          <p:nvPr/>
        </p:nvSpPr>
        <p:spPr>
          <a:xfrm>
            <a:off x="2360611" y="3694297"/>
            <a:ext cx="2057401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971D7E-F7F1-E09F-33FD-754DE4F245B1}"/>
              </a:ext>
            </a:extLst>
          </p:cNvPr>
          <p:cNvSpPr/>
          <p:nvPr/>
        </p:nvSpPr>
        <p:spPr>
          <a:xfrm>
            <a:off x="4418013" y="3694297"/>
            <a:ext cx="8382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157EA-13E0-592F-1883-076858B7FB98}"/>
              </a:ext>
            </a:extLst>
          </p:cNvPr>
          <p:cNvSpPr/>
          <p:nvPr/>
        </p:nvSpPr>
        <p:spPr>
          <a:xfrm>
            <a:off x="5256213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B16A73-0AA0-5E5C-F9C8-BDE8011521DB}"/>
              </a:ext>
            </a:extLst>
          </p:cNvPr>
          <p:cNvSpPr/>
          <p:nvPr/>
        </p:nvSpPr>
        <p:spPr>
          <a:xfrm>
            <a:off x="5865812" y="3694297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292BB-51B6-A9E4-E39E-066541166795}"/>
              </a:ext>
            </a:extLst>
          </p:cNvPr>
          <p:cNvSpPr/>
          <p:nvPr/>
        </p:nvSpPr>
        <p:spPr>
          <a:xfrm>
            <a:off x="7542212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AFB9F9-7326-7A7C-897F-9CD06EE62D35}"/>
              </a:ext>
            </a:extLst>
          </p:cNvPr>
          <p:cNvSpPr/>
          <p:nvPr/>
        </p:nvSpPr>
        <p:spPr>
          <a:xfrm>
            <a:off x="8157149" y="3694295"/>
            <a:ext cx="1676400" cy="572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0B7D38-E483-3742-69AC-DC4443552C13}"/>
              </a:ext>
            </a:extLst>
          </p:cNvPr>
          <p:cNvSpPr/>
          <p:nvPr/>
        </p:nvSpPr>
        <p:spPr>
          <a:xfrm>
            <a:off x="9828214" y="3738727"/>
            <a:ext cx="609599" cy="48404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D262E6-F6EC-A4A0-A06E-ADF2767FD0B1}"/>
              </a:ext>
            </a:extLst>
          </p:cNvPr>
          <p:cNvSpPr/>
          <p:nvPr/>
        </p:nvSpPr>
        <p:spPr>
          <a:xfrm>
            <a:off x="10396923" y="3738727"/>
            <a:ext cx="914399" cy="484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93816D-FA36-D5D5-7269-6BBD9CE72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8"/>
          <a:stretch/>
        </p:blipFill>
        <p:spPr>
          <a:xfrm>
            <a:off x="4951412" y="5355084"/>
            <a:ext cx="3067051" cy="1325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32CA60-5048-48D2-AA61-CF5BEFE7E05F}"/>
              </a:ext>
            </a:extLst>
          </p:cNvPr>
          <p:cNvSpPr txBox="1"/>
          <p:nvPr/>
        </p:nvSpPr>
        <p:spPr>
          <a:xfrm>
            <a:off x="4045455" y="5538354"/>
            <a:ext cx="90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19657-107E-A7DF-760A-515402B4CD86}"/>
              </a:ext>
            </a:extLst>
          </p:cNvPr>
          <p:cNvSpPr txBox="1"/>
          <p:nvPr/>
        </p:nvSpPr>
        <p:spPr>
          <a:xfrm>
            <a:off x="4071576" y="6160522"/>
            <a:ext cx="89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11981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8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F308D3-6197-4707-B335-1E6E9E7E71CA}"/>
              </a:ext>
            </a:extLst>
          </p:cNvPr>
          <p:cNvSpPr txBox="1">
            <a:spLocks/>
          </p:cNvSpPr>
          <p:nvPr/>
        </p:nvSpPr>
        <p:spPr>
          <a:xfrm>
            <a:off x="959750" y="695679"/>
            <a:ext cx="10269325" cy="7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 Black"/>
              <a:buNone/>
              <a:defRPr sz="2700" b="0" i="0" u="none" strike="noStrike" cap="none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MPU with STM32f103 (BluePill):</a:t>
            </a:r>
            <a:br>
              <a:rPr lang="en-US" sz="3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VID-20230710-WA0031">
            <a:hlinkClick r:id="" action="ppaction://media"/>
            <a:extLst>
              <a:ext uri="{FF2B5EF4-FFF2-40B4-BE49-F238E27FC236}">
                <a16:creationId xmlns:a16="http://schemas.microsoft.com/office/drawing/2014/main" id="{4DB91CA4-8688-C326-8170-FB1771CD3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637197" y="-507363"/>
            <a:ext cx="4914431" cy="8847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7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/>
              <a:t>NRF24L01 module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1DD00-3170-5053-47FD-568434E1C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8" r="-1" b="1990"/>
          <a:stretch/>
        </p:blipFill>
        <p:spPr>
          <a:xfrm>
            <a:off x="1370012" y="1701797"/>
            <a:ext cx="9753600" cy="446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9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NRF Module?</a:t>
            </a:r>
          </a:p>
        </p:txBody>
      </p:sp>
      <p:graphicFrame>
        <p:nvGraphicFramePr>
          <p:cNvPr id="4" name="TextBox 6">
            <a:extLst>
              <a:ext uri="{FF2B5EF4-FFF2-40B4-BE49-F238E27FC236}">
                <a16:creationId xmlns:a16="http://schemas.microsoft.com/office/drawing/2014/main" id="{DAE01882-4C96-4B04-4F37-E9213FF7D670}"/>
              </a:ext>
            </a:extLst>
          </p:cNvPr>
          <p:cNvGraphicFramePr/>
          <p:nvPr/>
        </p:nvGraphicFramePr>
        <p:xfrm>
          <a:off x="2284412" y="1752600"/>
          <a:ext cx="800100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36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19F9-314C-A7EC-A775-3983E5A1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Monitor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AAC3E2-A9C1-2781-3DC5-027F6943B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82" y="1498600"/>
            <a:ext cx="10360501" cy="50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Immunity Against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2209800"/>
            <a:ext cx="5078677" cy="3962400"/>
          </a:xfrm>
        </p:spPr>
        <p:txBody>
          <a:bodyPr>
            <a:normAutofit/>
          </a:bodyPr>
          <a:lstStyle/>
          <a:p>
            <a:r>
              <a:rPr lang="en-US" dirty="0"/>
              <a:t>Operate on 2.4 GHZ To 2.525 GHZ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a 125 available </a:t>
            </a:r>
            <a:r>
              <a:rPr lang="en-US" dirty="0" err="1"/>
              <a:t>cahnnel</a:t>
            </a:r>
            <a:endParaRPr lang="en-US" dirty="0"/>
          </a:p>
        </p:txBody>
      </p:sp>
      <p:pic>
        <p:nvPicPr>
          <p:cNvPr id="4098" name="Picture 2" descr="nRF24L01+ Wireless Transceiver 2.4GHz 125 RF Channels 1MHz Spacing">
            <a:extLst>
              <a:ext uri="{FF2B5EF4-FFF2-40B4-BE49-F238E27FC236}">
                <a16:creationId xmlns:a16="http://schemas.microsoft.com/office/drawing/2014/main" id="{D4AFAAD5-8D46-593D-70C2-0C76BFA4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0212" y="1706880"/>
            <a:ext cx="4145189" cy="446532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902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nRF24L01+ Transceiver Working Packet Transmission">
            <a:extLst>
              <a:ext uri="{FF2B5EF4-FFF2-40B4-BE49-F238E27FC236}">
                <a16:creationId xmlns:a16="http://schemas.microsoft.com/office/drawing/2014/main" id="{010933EE-5F20-0D8B-FB6D-32F2129D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 descr="nRF24L01+ Transceiver Working Packet Transmission Data Lost">
            <a:extLst>
              <a:ext uri="{FF2B5EF4-FFF2-40B4-BE49-F238E27FC236}">
                <a16:creationId xmlns:a16="http://schemas.microsoft.com/office/drawing/2014/main" id="{29ACF8E0-8A32-C171-DC33-F2FDBDA7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79" y="2659224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427160"/>
          </a:xfrm>
        </p:spPr>
        <p:txBody>
          <a:bodyPr/>
          <a:lstStyle/>
          <a:p>
            <a:r>
              <a:rPr lang="en-US" dirty="0"/>
              <a:t>nRF24L01+ Automatic Packet Handling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 descr="nRF24L01+ Transceiver Working Packet Transmission Acknowledgement Lost">
            <a:extLst>
              <a:ext uri="{FF2B5EF4-FFF2-40B4-BE49-F238E27FC236}">
                <a16:creationId xmlns:a16="http://schemas.microsoft.com/office/drawing/2014/main" id="{505B0735-5138-1D4E-0016-DE8D6E7D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67000"/>
            <a:ext cx="7543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stm32 communicate with </a:t>
            </a:r>
            <a:r>
              <a:rPr lang="en-US" dirty="0" err="1"/>
              <a:t>Nrf</a:t>
            </a:r>
            <a:r>
              <a:rPr lang="en-US" dirty="0"/>
              <a:t>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8A5D-8E98-7E26-030D-6943DDDA4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812803"/>
          </a:xfrm>
        </p:spPr>
        <p:txBody>
          <a:bodyPr/>
          <a:lstStyle/>
          <a:p>
            <a:r>
              <a:rPr lang="en-US" dirty="0"/>
              <a:t>SPI</a:t>
            </a:r>
            <a:r>
              <a:rPr lang="en-US" sz="2800" dirty="0"/>
              <a:t> communication protocol</a:t>
            </a:r>
            <a:endParaRPr lang="en-US" dirty="0"/>
          </a:p>
        </p:txBody>
      </p:sp>
      <p:pic>
        <p:nvPicPr>
          <p:cNvPr id="2050" name="Picture 2" descr="Basics of the SPI Communication Protocol">
            <a:extLst>
              <a:ext uri="{FF2B5EF4-FFF2-40B4-BE49-F238E27FC236}">
                <a16:creationId xmlns:a16="http://schemas.microsoft.com/office/drawing/2014/main" id="{D75CC7B5-925E-74EA-0239-CBF2210D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819400"/>
            <a:ext cx="69151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RF24L01+ Wireless Transceiver Module">
            <a:extLst>
              <a:ext uri="{FF2B5EF4-FFF2-40B4-BE49-F238E27FC236}">
                <a16:creationId xmlns:a16="http://schemas.microsoft.com/office/drawing/2014/main" id="{DF2E8EE3-254D-DD13-8F9E-4EA8824D1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07027" y="3633786"/>
            <a:ext cx="17335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lue Pill Starter Kit (STM32F103) — Mecrisp Stellaris Unofficial 1.0  documentation">
            <a:extLst>
              <a:ext uri="{FF2B5EF4-FFF2-40B4-BE49-F238E27FC236}">
                <a16:creationId xmlns:a16="http://schemas.microsoft.com/office/drawing/2014/main" id="{11AD5BF7-5AAD-01FB-4EFC-D42861EF6A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65998" y="3424237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A32BDF-AFB1-E614-B1A8-F26FFFBE22B6}"/>
              </a:ext>
            </a:extLst>
          </p:cNvPr>
          <p:cNvSpPr/>
          <p:nvPr/>
        </p:nvSpPr>
        <p:spPr>
          <a:xfrm>
            <a:off x="4082611" y="334823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8E71F5-CA82-9F5B-8A6C-3C1CB2247EF5}"/>
              </a:ext>
            </a:extLst>
          </p:cNvPr>
          <p:cNvSpPr/>
          <p:nvPr/>
        </p:nvSpPr>
        <p:spPr>
          <a:xfrm>
            <a:off x="4061066" y="3863062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0E2C5D8-5856-B9E9-C615-8CD237146FD1}"/>
              </a:ext>
            </a:extLst>
          </p:cNvPr>
          <p:cNvSpPr/>
          <p:nvPr/>
        </p:nvSpPr>
        <p:spPr>
          <a:xfrm>
            <a:off x="4052011" y="4339639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B1D972A-50F2-3E49-A19F-FC43AC493804}"/>
              </a:ext>
            </a:extLst>
          </p:cNvPr>
          <p:cNvSpPr/>
          <p:nvPr/>
        </p:nvSpPr>
        <p:spPr>
          <a:xfrm>
            <a:off x="4052011" y="4816216"/>
            <a:ext cx="4308152" cy="209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A815F8-3515-4A73-2093-B2CC008F9064}"/>
              </a:ext>
            </a:extLst>
          </p:cNvPr>
          <p:cNvSpPr txBox="1"/>
          <p:nvPr/>
        </p:nvSpPr>
        <p:spPr>
          <a:xfrm>
            <a:off x="5599033" y="292435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D411-87F1-DD52-24CE-9FC1A97E3A91}"/>
              </a:ext>
            </a:extLst>
          </p:cNvPr>
          <p:cNvSpPr txBox="1"/>
          <p:nvPr/>
        </p:nvSpPr>
        <p:spPr>
          <a:xfrm>
            <a:off x="5599033" y="345768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0A9EE0-2B5A-563B-34CD-1D342A2AA6DE}"/>
              </a:ext>
            </a:extLst>
          </p:cNvPr>
          <p:cNvSpPr txBox="1"/>
          <p:nvPr/>
        </p:nvSpPr>
        <p:spPr>
          <a:xfrm>
            <a:off x="5608088" y="3978569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B76A1-D20A-2B0E-0BF0-E195AB917D8D}"/>
              </a:ext>
            </a:extLst>
          </p:cNvPr>
          <p:cNvSpPr txBox="1"/>
          <p:nvPr/>
        </p:nvSpPr>
        <p:spPr>
          <a:xfrm>
            <a:off x="5590949" y="4444415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EDDDDEB-7791-DDB1-181B-D95FEDDDEA86}"/>
              </a:ext>
            </a:extLst>
          </p:cNvPr>
          <p:cNvSpPr txBox="1">
            <a:spLocks/>
          </p:cNvSpPr>
          <p:nvPr/>
        </p:nvSpPr>
        <p:spPr>
          <a:xfrm>
            <a:off x="1674812" y="1476822"/>
            <a:ext cx="373252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Stm32 is the master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935F092-E051-1EF2-9C17-ACAA48283FDD}"/>
              </a:ext>
            </a:extLst>
          </p:cNvPr>
          <p:cNvSpPr txBox="1">
            <a:spLocks/>
          </p:cNvSpPr>
          <p:nvPr/>
        </p:nvSpPr>
        <p:spPr>
          <a:xfrm>
            <a:off x="7313612" y="1440539"/>
            <a:ext cx="3594969" cy="889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Nrf</a:t>
            </a:r>
            <a:r>
              <a:rPr lang="en-US" dirty="0"/>
              <a:t> is the slave</a:t>
            </a:r>
          </a:p>
        </p:txBody>
      </p:sp>
    </p:spTree>
    <p:extLst>
      <p:ext uri="{BB962C8B-B14F-4D97-AF65-F5344CB8AC3E}">
        <p14:creationId xmlns:p14="http://schemas.microsoft.com/office/powerpoint/2010/main" val="42766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582-E1AE-1DBD-A96D-AC57E085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895329" cy="944563"/>
          </a:xfrm>
        </p:spPr>
        <p:txBody>
          <a:bodyPr/>
          <a:lstStyle/>
          <a:p>
            <a:r>
              <a:rPr lang="en-US" dirty="0"/>
              <a:t>How STM32 Tell </a:t>
            </a:r>
            <a:r>
              <a:rPr lang="en-US" dirty="0" err="1"/>
              <a:t>Nrf</a:t>
            </a:r>
            <a:r>
              <a:rPr lang="en-US" dirty="0"/>
              <a:t> To Transmit Or Receive A Message?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E6229-4DDD-BF7A-F399-79CA3D3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524000"/>
            <a:ext cx="8381999" cy="2815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967B8-F4EF-3CF8-2A0B-79ED9E19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4572000"/>
            <a:ext cx="8381999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5873122384323549821">
            <a:hlinkClick r:id="" action="ppaction://media"/>
            <a:extLst>
              <a:ext uri="{FF2B5EF4-FFF2-40B4-BE49-F238E27FC236}">
                <a16:creationId xmlns:a16="http://schemas.microsoft.com/office/drawing/2014/main" id="{273D6EC7-4A66-721D-536C-6599C1F1DB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65413" y="-2665416"/>
            <a:ext cx="6858002" cy="12188827"/>
          </a:xfrm>
        </p:spPr>
      </p:pic>
    </p:spTree>
    <p:extLst>
      <p:ext uri="{BB962C8B-B14F-4D97-AF65-F5344CB8AC3E}">
        <p14:creationId xmlns:p14="http://schemas.microsoft.com/office/powerpoint/2010/main" val="3253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EFACE-A7CF-C720-2318-072C6AFA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52" y="1702250"/>
            <a:ext cx="4061884" cy="2437765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C6BFF63-1610-6FEE-4F8A-B7FF141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0151" y="4241588"/>
            <a:ext cx="4455268" cy="1929897"/>
          </a:xfrm>
        </p:spPr>
        <p:txBody>
          <a:bodyPr>
            <a:normAutofit/>
          </a:bodyPr>
          <a:lstStyle/>
          <a:p>
            <a:r>
              <a:rPr lang="en-US" sz="3599" b="1" dirty="0">
                <a:solidFill>
                  <a:srgbClr val="FFFFFF"/>
                </a:solidFill>
              </a:rPr>
              <a:t>GPS</a:t>
            </a:r>
            <a:r>
              <a:rPr lang="en-US" sz="3599" dirty="0">
                <a:solidFill>
                  <a:srgbClr val="FFFFFF"/>
                </a:solidFill>
              </a:rPr>
              <a:t> </a:t>
            </a:r>
            <a:r>
              <a:rPr lang="en-US" sz="3599" b="1" dirty="0">
                <a:solidFill>
                  <a:srgbClr val="FFFFFF"/>
                </a:solidFill>
              </a:rPr>
              <a:t>Tracking for Accident Detection</a:t>
            </a:r>
            <a:endParaRPr lang="en-US" sz="3599" b="1" dirty="0"/>
          </a:p>
        </p:txBody>
      </p:sp>
      <p:pic>
        <p:nvPicPr>
          <p:cNvPr id="16" name="Content Placeholder 15" descr="A car crash with a cell phone&#10;&#10;Description automatically generated">
            <a:extLst>
              <a:ext uri="{FF2B5EF4-FFF2-40B4-BE49-F238E27FC236}">
                <a16:creationId xmlns:a16="http://schemas.microsoft.com/office/drawing/2014/main" id="{9B2A274D-2715-4083-273A-9C0323FC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25" y="529392"/>
            <a:ext cx="5865945" cy="4564037"/>
          </a:xfrm>
        </p:spPr>
      </p:pic>
    </p:spTree>
    <p:extLst>
      <p:ext uri="{BB962C8B-B14F-4D97-AF65-F5344CB8AC3E}">
        <p14:creationId xmlns:p14="http://schemas.microsoft.com/office/powerpoint/2010/main" val="24854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37067-5C40-5556-EDD3-43F301145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1568" y="1012688"/>
            <a:ext cx="4062942" cy="973121"/>
          </a:xfrm>
        </p:spPr>
        <p:txBody>
          <a:bodyPr/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The main Components.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How it Works.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B3AD8A-1175-FFFC-9F58-984B70FE568A}"/>
              </a:ext>
            </a:extLst>
          </p:cNvPr>
          <p:cNvSpPr txBox="1">
            <a:spLocks/>
          </p:cNvSpPr>
          <p:nvPr/>
        </p:nvSpPr>
        <p:spPr>
          <a:xfrm>
            <a:off x="994045" y="288977"/>
            <a:ext cx="5450232" cy="1447423"/>
          </a:xfrm>
          <a:prstGeom prst="rect">
            <a:avLst/>
          </a:prstGeom>
        </p:spPr>
        <p:txBody>
          <a:bodyPr vert="horz" lIns="121867" tIns="60933" rIns="121867" bIns="60933" rtlCol="0" anchor="b">
            <a:normAutofit fontScale="975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99" dirty="0"/>
              <a:t>GPS Tracking for Accident Detection:</a:t>
            </a:r>
            <a:br>
              <a:rPr lang="en-US" sz="2799" b="1" dirty="0"/>
            </a:br>
            <a:endParaRPr lang="en-US" sz="2799" dirty="0"/>
          </a:p>
        </p:txBody>
      </p:sp>
      <p:pic>
        <p:nvPicPr>
          <p:cNvPr id="11" name="Picture 10" descr="A blue car with arrows pointing to the side&#10;&#10;Description automatically generated">
            <a:extLst>
              <a:ext uri="{FF2B5EF4-FFF2-40B4-BE49-F238E27FC236}">
                <a16:creationId xmlns:a16="http://schemas.microsoft.com/office/drawing/2014/main" id="{997FA1BD-D305-BDA4-9A58-B058CF04F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1829217"/>
            <a:ext cx="11684202" cy="48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C8E1-BBE7-4C40-189D-59B1BC08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Garage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0EE96-80B8-8427-9872-EB312528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Slot Reservation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9A8A-17BB-95DF-29A4-133820D6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1864111"/>
            <a:ext cx="7008972" cy="429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7-13 at 3.39.51 AM">
            <a:hlinkClick r:id="" action="ppaction://media"/>
            <a:extLst>
              <a:ext uri="{FF2B5EF4-FFF2-40B4-BE49-F238E27FC236}">
                <a16:creationId xmlns:a16="http://schemas.microsoft.com/office/drawing/2014/main" id="{0A1DC884-69BC-9F74-B559-26B7770A9A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19" y="903"/>
            <a:ext cx="12188805" cy="6856204"/>
          </a:xfrm>
          <a:noFill/>
        </p:spPr>
      </p:pic>
    </p:spTree>
    <p:extLst>
      <p:ext uri="{BB962C8B-B14F-4D97-AF65-F5344CB8AC3E}">
        <p14:creationId xmlns:p14="http://schemas.microsoft.com/office/powerpoint/2010/main" val="1178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p9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vert="horz" lIns="121868" tIns="121868" rIns="121868" bIns="121868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191919"/>
              </a:buClr>
              <a:buSzPts val="5200"/>
            </a:pPr>
            <a:r>
              <a:rPr lang="en-US" sz="4500" b="1" dirty="0"/>
              <a:t>Drowsiness Detection</a:t>
            </a:r>
            <a:endParaRPr lang="en-US" sz="4500" dirty="0"/>
          </a:p>
        </p:txBody>
      </p:sp>
      <p:pic>
        <p:nvPicPr>
          <p:cNvPr id="5286" name="Google Shape;5286;p94" descr="Driver Drowsiness Detection using Machine Learning | by Nishtha Kapoor |  Medium"/>
          <p:cNvPicPr preferRelativeResize="0"/>
          <p:nvPr/>
        </p:nvPicPr>
        <p:blipFill rotWithShape="1">
          <a:blip r:embed="rId3"/>
          <a:stretch/>
        </p:blipFill>
        <p:spPr>
          <a:xfrm>
            <a:off x="1413354" y="1701797"/>
            <a:ext cx="9971558" cy="44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p95"/>
          <p:cNvSpPr txBox="1">
            <a:spLocks noGrp="1"/>
          </p:cNvSpPr>
          <p:nvPr>
            <p:ph type="title"/>
          </p:nvPr>
        </p:nvSpPr>
        <p:spPr>
          <a:xfrm>
            <a:off x="3314167" y="1371600"/>
            <a:ext cx="5560490" cy="25128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b="1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Dataset</a:t>
            </a:r>
            <a:endParaRPr sz="5400" b="1" dirty="0"/>
          </a:p>
        </p:txBody>
      </p:sp>
    </p:spTree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96"/>
          <p:cNvSpPr txBox="1">
            <a:spLocks noGrp="1"/>
          </p:cNvSpPr>
          <p:nvPr>
            <p:ph type="title"/>
          </p:nvPr>
        </p:nvSpPr>
        <p:spPr>
          <a:xfrm>
            <a:off x="6932612" y="3200400"/>
            <a:ext cx="3869349" cy="7932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1.MRL Dataset</a:t>
            </a:r>
            <a:endParaRPr sz="5400" dirty="0"/>
          </a:p>
        </p:txBody>
      </p:sp>
      <p:pic>
        <p:nvPicPr>
          <p:cNvPr id="5297" name="Google Shape;5297;p96" descr="A close up of an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814" y="100703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98" name="Google Shape;5298;p96" descr="A close-up of a person's 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814" y="3805528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99" name="Google Shape;5299;p96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06644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0" name="Google Shape;5300;p96" descr="Close up of a person's eyeglass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05529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p97"/>
          <p:cNvSpPr txBox="1">
            <a:spLocks noGrp="1"/>
          </p:cNvSpPr>
          <p:nvPr>
            <p:ph type="title"/>
          </p:nvPr>
        </p:nvSpPr>
        <p:spPr>
          <a:xfrm>
            <a:off x="6704012" y="3063131"/>
            <a:ext cx="4718712" cy="8731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ea typeface="Lexend Black"/>
                <a:cs typeface="Lexend Black"/>
                <a:sym typeface="Lexend Black"/>
              </a:rPr>
              <a:t>2.Kaggle Dataset</a:t>
            </a:r>
            <a:endParaRPr sz="5400" dirty="0"/>
          </a:p>
        </p:txBody>
      </p:sp>
      <p:pic>
        <p:nvPicPr>
          <p:cNvPr id="5306" name="Google Shape;5306;p97" descr="Close-up of a person's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01" y="1055138"/>
            <a:ext cx="2398882" cy="2444575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7" name="Google Shape;5307;p97" descr="Close-up of a person's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815" y="3842507"/>
            <a:ext cx="2421968" cy="2301726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8" name="Google Shape;5308;p97" descr="A close up of a person's ey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170356"/>
            <a:ext cx="2421968" cy="2214142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09" name="Google Shape;5309;p97" descr="Close up of a person's ey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42507"/>
            <a:ext cx="2421968" cy="2348014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98"/>
          <p:cNvSpPr txBox="1">
            <a:spLocks noGrp="1"/>
          </p:cNvSpPr>
          <p:nvPr>
            <p:ph type="title"/>
          </p:nvPr>
        </p:nvSpPr>
        <p:spPr>
          <a:xfrm>
            <a:off x="6094412" y="2442741"/>
            <a:ext cx="5451115" cy="18064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solidFill>
                  <a:schemeClr val="lt1"/>
                </a:solidFill>
                <a:sym typeface="Arial"/>
              </a:rPr>
              <a:t>Kaggle Dataset (Gray Scale)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5315" name="Google Shape;5315;p98" descr="A close-up of a person's ey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1323" r="-2" b="2055"/>
          <a:stretch/>
        </p:blipFill>
        <p:spPr>
          <a:xfrm>
            <a:off x="452813" y="1085087"/>
            <a:ext cx="2421968" cy="238467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6" name="Google Shape;5316;p98" descr="A close-up of an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812" r="7" b="7"/>
          <a:stretch/>
        </p:blipFill>
        <p:spPr>
          <a:xfrm>
            <a:off x="452814" y="3820474"/>
            <a:ext cx="2421968" cy="2388409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7" name="Google Shape;5317;p98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74" r="1" b="2"/>
          <a:stretch/>
        </p:blipFill>
        <p:spPr>
          <a:xfrm>
            <a:off x="3453630" y="1208872"/>
            <a:ext cx="2421968" cy="2137110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18" name="Google Shape;5318;p98" descr="A close-up of a person's ey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r="1539"/>
          <a:stretch/>
        </p:blipFill>
        <p:spPr>
          <a:xfrm>
            <a:off x="3453630" y="3824144"/>
            <a:ext cx="2421968" cy="238473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100"/>
          <p:cNvSpPr txBox="1">
            <a:spLocks noGrp="1"/>
          </p:cNvSpPr>
          <p:nvPr>
            <p:ph type="title"/>
          </p:nvPr>
        </p:nvSpPr>
        <p:spPr>
          <a:xfrm>
            <a:off x="6085897" y="3124200"/>
            <a:ext cx="5451115" cy="9382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Final Dataset</a:t>
            </a:r>
            <a:endParaRPr sz="5400" dirty="0"/>
          </a:p>
        </p:txBody>
      </p:sp>
      <p:pic>
        <p:nvPicPr>
          <p:cNvPr id="5332" name="Google Shape;5332;p100" descr="A close-up of a person's ey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1323" r="-2" b="2055"/>
          <a:stretch/>
        </p:blipFill>
        <p:spPr>
          <a:xfrm>
            <a:off x="452815" y="1085086"/>
            <a:ext cx="2421968" cy="2384679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3" name="Google Shape;5333;p100" descr="A close-up of an ey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812" r="7" b="7"/>
          <a:stretch/>
        </p:blipFill>
        <p:spPr>
          <a:xfrm>
            <a:off x="452815" y="3822307"/>
            <a:ext cx="2421968" cy="2388409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4" name="Google Shape;5334;p100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630" y="1066443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5" name="Google Shape;5335;p100" descr="Close up of a person's eyeglasse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3630" y="3805529"/>
            <a:ext cx="2421968" cy="2421968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p101"/>
          <p:cNvSpPr txBox="1">
            <a:spLocks noGrp="1"/>
          </p:cNvSpPr>
          <p:nvPr>
            <p:ph type="title"/>
          </p:nvPr>
        </p:nvSpPr>
        <p:spPr>
          <a:xfrm>
            <a:off x="6120533" y="3429000"/>
            <a:ext cx="5801038" cy="633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Data Augmentation</a:t>
            </a:r>
            <a:endParaRPr sz="5400" dirty="0"/>
          </a:p>
        </p:txBody>
      </p:sp>
      <p:pic>
        <p:nvPicPr>
          <p:cNvPr id="5341" name="Google Shape;5341;p101" descr="A close-up of a person's ey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2011" t="3749" r="2451" b="8750"/>
          <a:stretch/>
        </p:blipFill>
        <p:spPr>
          <a:xfrm>
            <a:off x="512189" y="1042019"/>
            <a:ext cx="2421968" cy="2427970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2" name="Google Shape;5342;p101" descr="A close-up of a ligh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520" t="4250" r="2450" b="10000"/>
          <a:stretch/>
        </p:blipFill>
        <p:spPr>
          <a:xfrm>
            <a:off x="452815" y="3833597"/>
            <a:ext cx="2421968" cy="2365830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3" name="Google Shape;5343;p101" descr="A close-up of a person's ey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1765" t="4748" r="2941" b="8751"/>
          <a:stretch/>
        </p:blipFill>
        <p:spPr>
          <a:xfrm>
            <a:off x="3453630" y="1073883"/>
            <a:ext cx="2421968" cy="2407088"/>
          </a:xfrm>
          <a:custGeom>
            <a:avLst/>
            <a:gdLst/>
            <a:ahLst/>
            <a:cxnLst/>
            <a:rect l="l" t="t" r="r" b="b"/>
            <a:pathLst>
              <a:path w="2565029" h="2588972" extrusionOk="0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44" name="Google Shape;5344;p101" descr="A graph of a person's fac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1275" t="4250" r="2695" b="9000"/>
          <a:stretch/>
        </p:blipFill>
        <p:spPr>
          <a:xfrm>
            <a:off x="3453630" y="3819803"/>
            <a:ext cx="2421968" cy="2393421"/>
          </a:xfrm>
          <a:custGeom>
            <a:avLst/>
            <a:gdLst/>
            <a:ahLst/>
            <a:cxnLst/>
            <a:rect l="l" t="t" r="r" b="b"/>
            <a:pathLst>
              <a:path w="1964763" h="1856167" extrusionOk="0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102"/>
          <p:cNvSpPr txBox="1">
            <a:spLocks noGrp="1"/>
          </p:cNvSpPr>
          <p:nvPr>
            <p:ph type="title"/>
          </p:nvPr>
        </p:nvSpPr>
        <p:spPr>
          <a:xfrm>
            <a:off x="3314167" y="2566132"/>
            <a:ext cx="5560490" cy="1725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999" b="1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Model Architecture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103"/>
          <p:cNvSpPr txBox="1">
            <a:spLocks noGrp="1"/>
          </p:cNvSpPr>
          <p:nvPr>
            <p:ph type="title"/>
          </p:nvPr>
        </p:nvSpPr>
        <p:spPr>
          <a:xfrm>
            <a:off x="6932612" y="2991306"/>
            <a:ext cx="5129463" cy="8753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en-US" sz="5400" dirty="0">
                <a:ea typeface="Lexend Black"/>
                <a:cs typeface="Lexend Black"/>
                <a:sym typeface="Lexend Black"/>
              </a:rPr>
              <a:t>Transfer Learning </a:t>
            </a:r>
            <a:endParaRPr sz="5400" dirty="0"/>
          </a:p>
        </p:txBody>
      </p:sp>
      <p:pic>
        <p:nvPicPr>
          <p:cNvPr id="5355" name="Google Shape;5355;p103" descr="Graphical user interface,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597" y="1396521"/>
            <a:ext cx="5848860" cy="4064958"/>
          </a:xfrm>
          <a:custGeom>
            <a:avLst/>
            <a:gdLst/>
            <a:ahLst/>
            <a:cxnLst/>
            <a:rect l="l" t="t" r="r" b="b"/>
            <a:pathLst>
              <a:path w="6094252" h="6857998" extrusionOk="0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202</TotalTime>
  <Words>1057</Words>
  <Application>Microsoft Office PowerPoint</Application>
  <PresentationFormat>Custom</PresentationFormat>
  <Paragraphs>289</Paragraphs>
  <Slides>120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4" baseType="lpstr">
      <vt:lpstr>Arial</vt:lpstr>
      <vt:lpstr>Calibri</vt:lpstr>
      <vt:lpstr>Calibri (Headings)</vt:lpstr>
      <vt:lpstr>Calibri (العناوين)</vt:lpstr>
      <vt:lpstr>Cambria Math</vt:lpstr>
      <vt:lpstr>Courier New</vt:lpstr>
      <vt:lpstr>Gautami</vt:lpstr>
      <vt:lpstr>Georgia</vt:lpstr>
      <vt:lpstr>Google Sans</vt:lpstr>
      <vt:lpstr>Lexend Black</vt:lpstr>
      <vt:lpstr>Lexend ExtraBold</vt:lpstr>
      <vt:lpstr>Lexend Light</vt:lpstr>
      <vt:lpstr>Wingdings</vt:lpstr>
      <vt:lpstr>Tech 16x9</vt:lpstr>
      <vt:lpstr> Veichle To Everything</vt:lpstr>
      <vt:lpstr>Saving Lives</vt:lpstr>
      <vt:lpstr>PowerPoint Presentation</vt:lpstr>
      <vt:lpstr>Vehicle unit overview</vt:lpstr>
      <vt:lpstr>Garage system </vt:lpstr>
      <vt:lpstr>Accident Detection </vt:lpstr>
      <vt:lpstr>Crash Avoidance  </vt:lpstr>
      <vt:lpstr>Driver Monitor System</vt:lpstr>
      <vt:lpstr>Smart Garage</vt:lpstr>
      <vt:lpstr>License Plate Detection</vt:lpstr>
      <vt:lpstr>PowerPoint Presentation</vt:lpstr>
      <vt:lpstr>1</vt:lpstr>
      <vt:lpstr>How it Works:</vt:lpstr>
      <vt:lpstr>2</vt:lpstr>
      <vt:lpstr>User Interface</vt:lpstr>
      <vt:lpstr>PowerPoint Presentation</vt:lpstr>
      <vt:lpstr>3</vt:lpstr>
      <vt:lpstr>AVR and Raspberry Pi Connection </vt:lpstr>
      <vt:lpstr>PowerPoint Presentation</vt:lpstr>
      <vt:lpstr>Reservation ID Recognition</vt:lpstr>
      <vt:lpstr>PowerPoint Presentation</vt:lpstr>
      <vt:lpstr>Technique for Digit Detection. </vt:lpstr>
      <vt:lpstr>PowerPoint Presentation</vt:lpstr>
      <vt:lpstr>1) DATASETS </vt:lpstr>
      <vt:lpstr>2) Building Blocks Of The Model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Script</vt:lpstr>
      <vt:lpstr>PowerPoint Presentation</vt:lpstr>
      <vt:lpstr>PowerPoint Presentation</vt:lpstr>
      <vt:lpstr>  3)How Did We Control The Vehicles?</vt:lpstr>
      <vt:lpstr>Vehicles Control</vt:lpstr>
      <vt:lpstr>PowerPoint Presentation</vt:lpstr>
      <vt:lpstr>PowerPoint Presentation</vt:lpstr>
      <vt:lpstr>Bluetooth Module</vt:lpstr>
      <vt:lpstr>PowerPoint Presentation</vt:lpstr>
      <vt:lpstr>UART Communication Protocol</vt:lpstr>
      <vt:lpstr>PowerPoint Presentation</vt:lpstr>
      <vt:lpstr>Motor Drivers</vt:lpstr>
      <vt:lpstr>Pulse Width Modulation</vt:lpstr>
      <vt:lpstr>H-Bridge</vt:lpstr>
      <vt:lpstr>Motor Drivers</vt:lpstr>
      <vt:lpstr>Motion Control For L298N DC Motor Driver</vt:lpstr>
      <vt:lpstr>Motion Control For MDD10A DC Motor Driver</vt:lpstr>
      <vt:lpstr>Problems and Solutions</vt:lpstr>
      <vt:lpstr>PROBLEM!!!</vt:lpstr>
      <vt:lpstr>Power Problems</vt:lpstr>
      <vt:lpstr> Accident Detection</vt:lpstr>
      <vt:lpstr>How to detect car accident?</vt:lpstr>
      <vt:lpstr>How to detect car accident?</vt:lpstr>
      <vt:lpstr>How to detect car accident?</vt:lpstr>
      <vt:lpstr>How to detect car accident?</vt:lpstr>
      <vt:lpstr>MPU6050</vt:lpstr>
      <vt:lpstr>What is MPU6050?</vt:lpstr>
      <vt:lpstr>Why MPU6050?</vt:lpstr>
      <vt:lpstr>How to get Acceleration?</vt:lpstr>
      <vt:lpstr>How to get Acceleration?</vt:lpstr>
      <vt:lpstr>How to get Acceleration?</vt:lpstr>
      <vt:lpstr>How to get Acceleration?</vt:lpstr>
      <vt:lpstr>How to get Acceleration?</vt:lpstr>
      <vt:lpstr>How to get Acceleration?</vt:lpstr>
      <vt:lpstr>MPU6050 Readings:</vt:lpstr>
      <vt:lpstr>How MPU6050 communicate with STM32f103 (BluePill): </vt:lpstr>
      <vt:lpstr>I2C Communication Protocol</vt:lpstr>
      <vt:lpstr>I2C Communication Protocol:</vt:lpstr>
      <vt:lpstr>I2C Communication Protocol:</vt:lpstr>
      <vt:lpstr>MPU with STM32f103 (BluePill):</vt:lpstr>
      <vt:lpstr>I2C Communication Protocol:</vt:lpstr>
      <vt:lpstr>I2C Communication Protocol:</vt:lpstr>
      <vt:lpstr>I2C Communication Protocol:</vt:lpstr>
      <vt:lpstr>I2C Communication Protocol:</vt:lpstr>
      <vt:lpstr>I2C Communication Protocol:</vt:lpstr>
      <vt:lpstr>PowerPoint Presentation</vt:lpstr>
      <vt:lpstr>NRF24L01 module</vt:lpstr>
      <vt:lpstr>Why NRF Module?</vt:lpstr>
      <vt:lpstr>Immunity Against Interference</vt:lpstr>
      <vt:lpstr>nRF24L01+ Automatic Packet Handling </vt:lpstr>
      <vt:lpstr>nRF24L01+ Automatic Packet Handling </vt:lpstr>
      <vt:lpstr>nRF24L01+ Automatic Packet Handling </vt:lpstr>
      <vt:lpstr>How stm32 communicate with Nrf Module?</vt:lpstr>
      <vt:lpstr>PowerPoint Presentation</vt:lpstr>
      <vt:lpstr>How STM32 Tell Nrf To Transmit Or Receive A Message?</vt:lpstr>
      <vt:lpstr>PowerPoint Presentation</vt:lpstr>
      <vt:lpstr>PowerPoint Presentation</vt:lpstr>
      <vt:lpstr>PowerPoint Presentation</vt:lpstr>
      <vt:lpstr>PowerPoint Presentation</vt:lpstr>
      <vt:lpstr>Drowsiness Detection</vt:lpstr>
      <vt:lpstr>Dataset</vt:lpstr>
      <vt:lpstr>1.MRL Dataset</vt:lpstr>
      <vt:lpstr>2.Kaggle Dataset</vt:lpstr>
      <vt:lpstr>Kaggle Dataset (Gray Scale)</vt:lpstr>
      <vt:lpstr>Final Dataset</vt:lpstr>
      <vt:lpstr>Data Augmentation</vt:lpstr>
      <vt:lpstr>Model Architecture</vt:lpstr>
      <vt:lpstr>Transfer Learning </vt:lpstr>
      <vt:lpstr>PowerPoint Presentation</vt:lpstr>
      <vt:lpstr>PowerPoint Presentation</vt:lpstr>
      <vt:lpstr>PowerPoint Presentation</vt:lpstr>
      <vt:lpstr>Inception v3</vt:lpstr>
      <vt:lpstr>PowerPoint Presentation</vt:lpstr>
      <vt:lpstr>Fully Connected Layer</vt:lpstr>
      <vt:lpstr>PowerPoint Presentation</vt:lpstr>
      <vt:lpstr>Training</vt:lpstr>
      <vt:lpstr>Gradient Descent Algorithm</vt:lpstr>
      <vt:lpstr>Model Accuracy</vt:lpstr>
      <vt:lpstr>The Application</vt:lpstr>
      <vt:lpstr>Haar Cascade Algorithm</vt:lpstr>
      <vt:lpstr>Example</vt:lpstr>
      <vt:lpstr>PowerPoint Presentation</vt:lpstr>
      <vt:lpstr>Future Improvements</vt:lpstr>
      <vt:lpstr>Embedded Systems Enhancement</vt:lpstr>
      <vt:lpstr>Machine Learning Enhancement</vt:lpstr>
      <vt:lpstr>Jetson Nano</vt:lpstr>
      <vt:lpstr>Pedestrians Detection</vt:lpstr>
      <vt:lpstr>License Plate Detection</vt:lpstr>
      <vt:lpstr>Garage Empty Slots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Veichle To Everything</dc:title>
  <dc:creator>Mark Louize</dc:creator>
  <cp:lastModifiedBy>Mark Louize</cp:lastModifiedBy>
  <cp:revision>11</cp:revision>
  <dcterms:created xsi:type="dcterms:W3CDTF">2023-07-12T10:08:21Z</dcterms:created>
  <dcterms:modified xsi:type="dcterms:W3CDTF">2024-04-16T18:36:12Z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